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3" r:id="rId3"/>
    <p:sldId id="264" r:id="rId4"/>
    <p:sldId id="267" r:id="rId5"/>
    <p:sldId id="341" r:id="rId6"/>
    <p:sldId id="344" r:id="rId7"/>
    <p:sldId id="334" r:id="rId8"/>
    <p:sldId id="345" r:id="rId9"/>
    <p:sldId id="347" r:id="rId10"/>
    <p:sldId id="348" r:id="rId11"/>
    <p:sldId id="349" r:id="rId12"/>
    <p:sldId id="350" r:id="rId13"/>
    <p:sldId id="337" r:id="rId14"/>
    <p:sldId id="342" r:id="rId15"/>
    <p:sldId id="318" r:id="rId16"/>
    <p:sldId id="355" r:id="rId17"/>
    <p:sldId id="352" r:id="rId18"/>
    <p:sldId id="353" r:id="rId19"/>
    <p:sldId id="354" r:id="rId20"/>
    <p:sldId id="338" r:id="rId21"/>
    <p:sldId id="339" r:id="rId22"/>
    <p:sldId id="319" r:id="rId23"/>
    <p:sldId id="320" r:id="rId24"/>
    <p:sldId id="336" r:id="rId25"/>
    <p:sldId id="356" r:id="rId26"/>
    <p:sldId id="357" r:id="rId27"/>
    <p:sldId id="358" r:id="rId28"/>
    <p:sldId id="360" r:id="rId29"/>
    <p:sldId id="340" r:id="rId30"/>
    <p:sldId id="329" r:id="rId31"/>
    <p:sldId id="331" r:id="rId32"/>
    <p:sldId id="330" r:id="rId33"/>
    <p:sldId id="324" r:id="rId34"/>
    <p:sldId id="362" r:id="rId35"/>
    <p:sldId id="343" r:id="rId36"/>
    <p:sldId id="361" r:id="rId37"/>
    <p:sldId id="269" r:id="rId38"/>
    <p:sldId id="365" r:id="rId39"/>
    <p:sldId id="363" r:id="rId40"/>
    <p:sldId id="364" r:id="rId41"/>
    <p:sldId id="366" r:id="rId42"/>
    <p:sldId id="367" r:id="rId43"/>
    <p:sldId id="368" r:id="rId44"/>
    <p:sldId id="369" r:id="rId45"/>
    <p:sldId id="323" r:id="rId46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2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 Hoischen" initials="IH" lastIdx="3" clrIdx="0">
    <p:extLst>
      <p:ext uri="{19B8F6BF-5375-455C-9EA6-DF929625EA0E}">
        <p15:presenceInfo xmlns:p15="http://schemas.microsoft.com/office/powerpoint/2012/main" userId="S-1-5-21-3542048200-3079820972-537594794-374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64"/>
    <a:srgbClr val="5C82AC"/>
    <a:srgbClr val="FF9933"/>
    <a:srgbClr val="ACCADC"/>
    <a:srgbClr val="CECFCB"/>
    <a:srgbClr val="0E1B44"/>
    <a:srgbClr val="111B2D"/>
    <a:srgbClr val="A3C6FF"/>
    <a:srgbClr val="5797FF"/>
    <a:srgbClr val="C9C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4698" autoAdjust="0"/>
  </p:normalViewPr>
  <p:slideViewPr>
    <p:cSldViewPr snapToGrid="0" snapToObjects="1">
      <p:cViewPr varScale="1">
        <p:scale>
          <a:sx n="110" d="100"/>
          <a:sy n="110" d="100"/>
        </p:scale>
        <p:origin x="1776" y="108"/>
      </p:cViewPr>
      <p:guideLst>
        <p:guide orient="horz" pos="2160"/>
        <p:guide pos="52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C6198A-F8B1-480B-8994-628DDE29902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36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CB4F0F-0AFD-4CED-8464-3422879483A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022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75674-CE13-4B2C-894B-A2EAD28E0AC7}" type="slidenum">
              <a:rPr lang="de-DE"/>
              <a:pPr/>
              <a:t>1</a:t>
            </a:fld>
            <a:endParaRPr lang="de-DE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882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10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410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11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249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431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14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524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15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855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130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17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684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19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404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21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018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22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97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6EBC4-91F7-4FD3-80F6-CA2E621B6270}" type="slidenum">
              <a:rPr lang="de-DE"/>
              <a:pPr/>
              <a:t>2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231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8D71E-4AC8-48D7-9651-2882D5D6D5B1}" type="slidenum">
              <a:rPr lang="de-DE"/>
              <a:pPr/>
              <a:t>23</a:t>
            </a:fld>
            <a:endParaRPr lang="de-DE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460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25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593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26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167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736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29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471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30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212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31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677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8D71E-4AC8-48D7-9651-2882D5D6D5B1}" type="slidenum">
              <a:rPr lang="de-DE"/>
              <a:pPr/>
              <a:t>32</a:t>
            </a:fld>
            <a:endParaRPr lang="de-DE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634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8D71E-4AC8-48D7-9651-2882D5D6D5B1}" type="slidenum">
              <a:rPr lang="de-DE"/>
              <a:pPr/>
              <a:t>37</a:t>
            </a:fld>
            <a:endParaRPr lang="de-DE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81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8D71E-4AC8-48D7-9651-2882D5D6D5B1}" type="slidenum">
              <a:rPr lang="de-DE"/>
              <a:pPr/>
              <a:t>45</a:t>
            </a:fld>
            <a:endParaRPr lang="de-DE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97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E6748-499C-43A3-A6D7-1D2C9CAB257A}" type="slidenum">
              <a:rPr lang="de-DE"/>
              <a:pPr/>
              <a:t>3</a:t>
            </a:fld>
            <a:endParaRPr lang="de-DE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2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4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69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5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630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568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7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531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8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883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07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18891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14" name="Rectangle 42"/>
          <p:cNvSpPr>
            <a:spLocks noChangeArrowheads="1"/>
          </p:cNvSpPr>
          <p:nvPr userDrawn="1"/>
        </p:nvSpPr>
        <p:spPr bwMode="auto">
          <a:xfrm>
            <a:off x="779463" y="1279525"/>
            <a:ext cx="3930650" cy="161925"/>
          </a:xfrm>
          <a:prstGeom prst="rect">
            <a:avLst/>
          </a:prstGeom>
          <a:solidFill>
            <a:srgbClr val="0026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16" name="Rectangle 44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26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>
              <a:latin typeface="Times" pitchFamily="28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0" y="1435100"/>
            <a:ext cx="9144000" cy="450850"/>
          </a:xfrm>
          <a:prstGeom prst="rect">
            <a:avLst/>
          </a:prstGeom>
          <a:solidFill>
            <a:srgbClr val="0026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>
              <a:solidFill>
                <a:srgbClr val="0E1B44"/>
              </a:solidFill>
              <a:latin typeface="Times" pitchFamily="28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 userDrawn="1"/>
        </p:nvSpPr>
        <p:spPr bwMode="auto">
          <a:xfrm>
            <a:off x="779463" y="6545263"/>
            <a:ext cx="3930650" cy="161925"/>
          </a:xfrm>
          <a:prstGeom prst="rect">
            <a:avLst/>
          </a:prstGeom>
          <a:solidFill>
            <a:srgbClr val="0026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026" name="Picture 2" descr="C:\Users\Oliver\AppData\Local\Temp\Rar$DI01.700\UPB_Logo_RGB_0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9463" y="253270"/>
            <a:ext cx="3901644" cy="1022909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 bwMode="auto">
          <a:xfrm>
            <a:off x="778684" y="224501"/>
            <a:ext cx="3902423" cy="45719"/>
          </a:xfrm>
          <a:prstGeom prst="rect">
            <a:avLst/>
          </a:prstGeom>
          <a:solidFill>
            <a:srgbClr val="CECF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749915" y="249458"/>
            <a:ext cx="45719" cy="1027686"/>
          </a:xfrm>
          <a:prstGeom prst="rect">
            <a:avLst/>
          </a:prstGeom>
          <a:solidFill>
            <a:srgbClr val="CECF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887043" y="6523747"/>
            <a:ext cx="3930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kern="1500" spc="80" baseline="0" dirty="0" smtClean="0">
                <a:solidFill>
                  <a:schemeClr val="bg1"/>
                </a:solidFill>
                <a:latin typeface="Arial Narrow" pitchFamily="34" charset="0"/>
              </a:rPr>
              <a:t>Wahlpflichtorientierungsphase 2015</a:t>
            </a:r>
            <a:endParaRPr lang="de-DE" sz="1600" b="1" kern="1500" spc="80" baseline="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5457825" y="358775"/>
            <a:ext cx="32239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 smtClean="0">
                <a:solidFill>
                  <a:srgbClr val="002664"/>
                </a:solidFill>
                <a:latin typeface="Arial Narrow" pitchFamily="34" charset="0"/>
              </a:rPr>
              <a:t>Studienberatung</a:t>
            </a: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 Elektrotechnik</a:t>
            </a:r>
          </a:p>
          <a:p>
            <a:pPr>
              <a:lnSpc>
                <a:spcPct val="80000"/>
              </a:lnSpc>
            </a:pP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Institut für Elektrotechnik und Informationstechnik</a:t>
            </a:r>
            <a:endParaRPr lang="de-DE" sz="12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5457825" y="358775"/>
            <a:ext cx="32239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 smtClean="0">
                <a:solidFill>
                  <a:srgbClr val="002664"/>
                </a:solidFill>
                <a:latin typeface="Arial Narrow" pitchFamily="34" charset="0"/>
              </a:rPr>
              <a:t>Studienberatung</a:t>
            </a: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 Elektrotechnik</a:t>
            </a:r>
          </a:p>
          <a:p>
            <a:pPr>
              <a:lnSpc>
                <a:spcPct val="80000"/>
              </a:lnSpc>
            </a:pP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Institut für Elektrotechnik und Informationstechnik</a:t>
            </a:r>
            <a:endParaRPr lang="de-DE" sz="12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5457825" y="358775"/>
            <a:ext cx="32239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 smtClean="0">
                <a:solidFill>
                  <a:srgbClr val="002664"/>
                </a:solidFill>
                <a:latin typeface="Arial Narrow" pitchFamily="34" charset="0"/>
              </a:rPr>
              <a:t>Studienberatung</a:t>
            </a: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 Elektrotechnik</a:t>
            </a:r>
          </a:p>
          <a:p>
            <a:pPr>
              <a:lnSpc>
                <a:spcPct val="80000"/>
              </a:lnSpc>
            </a:pP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Institut für Elektrotechnik und Informationstechnik</a:t>
            </a:r>
            <a:endParaRPr lang="de-DE" sz="12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853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5457825" y="358775"/>
            <a:ext cx="32239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 smtClean="0">
                <a:solidFill>
                  <a:srgbClr val="002664"/>
                </a:solidFill>
                <a:latin typeface="Arial Narrow" pitchFamily="34" charset="0"/>
              </a:rPr>
              <a:t>Studienberatung</a:t>
            </a: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 Elektrotechnik</a:t>
            </a:r>
          </a:p>
          <a:p>
            <a:pPr>
              <a:lnSpc>
                <a:spcPct val="80000"/>
              </a:lnSpc>
            </a:pP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Institut für Elektrotechnik und Informationstechnik</a:t>
            </a:r>
            <a:endParaRPr lang="de-DE" sz="12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5457825" y="358775"/>
            <a:ext cx="32239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 smtClean="0">
                <a:solidFill>
                  <a:srgbClr val="002664"/>
                </a:solidFill>
                <a:latin typeface="Arial Narrow" pitchFamily="34" charset="0"/>
              </a:rPr>
              <a:t>Studienberatung</a:t>
            </a: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 Elektrotechnik</a:t>
            </a:r>
          </a:p>
          <a:p>
            <a:pPr>
              <a:lnSpc>
                <a:spcPct val="80000"/>
              </a:lnSpc>
            </a:pP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Institut für Elektrotechnik und Informationstechnik</a:t>
            </a:r>
            <a:endParaRPr lang="de-DE" sz="12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5457825" y="358775"/>
            <a:ext cx="32239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 smtClean="0">
                <a:solidFill>
                  <a:srgbClr val="002664"/>
                </a:solidFill>
                <a:latin typeface="Arial Narrow" pitchFamily="34" charset="0"/>
              </a:rPr>
              <a:t>Studienberatung</a:t>
            </a: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 Elektrotechnik</a:t>
            </a:r>
          </a:p>
          <a:p>
            <a:pPr>
              <a:lnSpc>
                <a:spcPct val="80000"/>
              </a:lnSpc>
            </a:pP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Institut für Elektrotechnik und Informationstechnik</a:t>
            </a:r>
            <a:endParaRPr lang="de-DE" sz="12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5457825" y="358775"/>
            <a:ext cx="32239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 smtClean="0">
                <a:solidFill>
                  <a:srgbClr val="002664"/>
                </a:solidFill>
                <a:latin typeface="Arial Narrow" pitchFamily="34" charset="0"/>
              </a:rPr>
              <a:t>Studienberatung</a:t>
            </a: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 Elektrotechnik</a:t>
            </a:r>
          </a:p>
          <a:p>
            <a:pPr>
              <a:lnSpc>
                <a:spcPct val="80000"/>
              </a:lnSpc>
            </a:pP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Institut für Elektrotechnik und Informationstechnik</a:t>
            </a:r>
            <a:endParaRPr lang="de-DE" sz="12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5457825" y="358775"/>
            <a:ext cx="32239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 smtClean="0">
                <a:solidFill>
                  <a:srgbClr val="002664"/>
                </a:solidFill>
                <a:latin typeface="Arial Narrow" pitchFamily="34" charset="0"/>
              </a:rPr>
              <a:t>Studienberatung</a:t>
            </a: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 Elektrotechnik</a:t>
            </a:r>
          </a:p>
          <a:p>
            <a:pPr>
              <a:lnSpc>
                <a:spcPct val="80000"/>
              </a:lnSpc>
            </a:pP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Institut für Elektrotechnik und Informationstechnik</a:t>
            </a:r>
            <a:endParaRPr lang="de-DE" sz="12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457825" y="358775"/>
            <a:ext cx="32239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 smtClean="0">
                <a:solidFill>
                  <a:srgbClr val="002664"/>
                </a:solidFill>
                <a:latin typeface="Arial Narrow" pitchFamily="34" charset="0"/>
              </a:rPr>
              <a:t>Studienberatung</a:t>
            </a: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 Elektrotechnik</a:t>
            </a:r>
          </a:p>
          <a:p>
            <a:pPr>
              <a:lnSpc>
                <a:spcPct val="80000"/>
              </a:lnSpc>
            </a:pP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Institut für Elektrotechnik und Informationstechnik</a:t>
            </a:r>
            <a:endParaRPr lang="de-DE" sz="12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5457825" y="358775"/>
            <a:ext cx="32239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 smtClean="0">
                <a:solidFill>
                  <a:srgbClr val="002664"/>
                </a:solidFill>
                <a:latin typeface="Arial Narrow" pitchFamily="34" charset="0"/>
              </a:rPr>
              <a:t>Studienberatung</a:t>
            </a: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 Elektrotechnik</a:t>
            </a:r>
          </a:p>
          <a:p>
            <a:pPr>
              <a:lnSpc>
                <a:spcPct val="80000"/>
              </a:lnSpc>
            </a:pP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Institut für Elektrotechnik und Informationstechnik</a:t>
            </a:r>
            <a:endParaRPr lang="de-DE" sz="12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5457825" y="358775"/>
            <a:ext cx="32239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 smtClean="0">
                <a:solidFill>
                  <a:srgbClr val="002664"/>
                </a:solidFill>
                <a:latin typeface="Arial Narrow" pitchFamily="34" charset="0"/>
              </a:rPr>
              <a:t>Studienberatung</a:t>
            </a: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 Elektrotechnik</a:t>
            </a:r>
          </a:p>
          <a:p>
            <a:pPr>
              <a:lnSpc>
                <a:spcPct val="80000"/>
              </a:lnSpc>
            </a:pPr>
            <a:r>
              <a:rPr lang="de-DE" sz="1200" b="1" baseline="0" dirty="0" smtClean="0">
                <a:solidFill>
                  <a:srgbClr val="002664"/>
                </a:solidFill>
                <a:latin typeface="Arial Narrow" pitchFamily="34" charset="0"/>
              </a:rPr>
              <a:t>Institut für Elektrotechnik und Informationstechnik</a:t>
            </a:r>
            <a:endParaRPr lang="de-DE" sz="12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116205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0" y="6718300"/>
            <a:ext cx="9144000" cy="139700"/>
          </a:xfrm>
          <a:prstGeom prst="rect">
            <a:avLst/>
          </a:prstGeom>
          <a:solidFill>
            <a:srgbClr val="0026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>
              <a:solidFill>
                <a:srgbClr val="002664"/>
              </a:solidFill>
              <a:latin typeface="Times" pitchFamily="28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0" y="742950"/>
            <a:ext cx="9144000" cy="419100"/>
          </a:xfrm>
          <a:prstGeom prst="rect">
            <a:avLst/>
          </a:prstGeom>
          <a:solidFill>
            <a:srgbClr val="0026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779463" y="642938"/>
            <a:ext cx="2093912" cy="119062"/>
          </a:xfrm>
          <a:prstGeom prst="rect">
            <a:avLst/>
          </a:prstGeom>
          <a:solidFill>
            <a:srgbClr val="0026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779463" y="6608763"/>
            <a:ext cx="2093912" cy="119062"/>
          </a:xfrm>
          <a:prstGeom prst="rect">
            <a:avLst/>
          </a:prstGeom>
          <a:solidFill>
            <a:srgbClr val="0026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3" descr="C:\Users\Oliver\AppData\Local\Temp\Rar$DI01.700\UPB_Logo_RGB_09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2503" y="91860"/>
            <a:ext cx="2078033" cy="544806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 bwMode="auto">
          <a:xfrm>
            <a:off x="802503" y="65526"/>
            <a:ext cx="2078033" cy="45719"/>
          </a:xfrm>
          <a:prstGeom prst="rect">
            <a:avLst/>
          </a:prstGeom>
          <a:solidFill>
            <a:srgbClr val="CECF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744229" y="100487"/>
            <a:ext cx="76178" cy="542451"/>
          </a:xfrm>
          <a:prstGeom prst="rect">
            <a:avLst/>
          </a:prstGeom>
          <a:solidFill>
            <a:srgbClr val="CECF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742281" y="6576489"/>
            <a:ext cx="251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kern="1500" spc="0" baseline="0" dirty="0" smtClean="0">
                <a:solidFill>
                  <a:schemeClr val="bg1"/>
                </a:solidFill>
                <a:latin typeface="Arial Narrow" pitchFamily="34" charset="0"/>
              </a:rPr>
              <a:t>Wahlpflichtorientierungsphase</a:t>
            </a:r>
            <a:endParaRPr lang="de-DE" sz="1200" b="1" kern="1500" spc="0" baseline="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-srt.upb.de/paul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676900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385888" y="2057400"/>
            <a:ext cx="38800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2664"/>
                </a:solidFill>
                <a:latin typeface="Arial Narrow" pitchFamily="34" charset="0"/>
              </a:rPr>
              <a:t>Herzlich Willkommen </a:t>
            </a:r>
          </a:p>
          <a:p>
            <a:r>
              <a:rPr lang="de-DE" b="1" dirty="0" smtClean="0">
                <a:solidFill>
                  <a:srgbClr val="002664"/>
                </a:solidFill>
                <a:latin typeface="Arial Narrow" pitchFamily="34" charset="0"/>
              </a:rPr>
              <a:t>zur</a:t>
            </a:r>
          </a:p>
          <a:p>
            <a:r>
              <a:rPr lang="de-DE" b="1" dirty="0" smtClean="0">
                <a:solidFill>
                  <a:srgbClr val="002664"/>
                </a:solidFill>
                <a:latin typeface="Arial Narrow" pitchFamily="34" charset="0"/>
              </a:rPr>
              <a:t>Wahlpflichtorientierungsphase</a:t>
            </a:r>
          </a:p>
          <a:p>
            <a:r>
              <a:rPr lang="de-DE" b="1" dirty="0" smtClean="0">
                <a:solidFill>
                  <a:srgbClr val="002664"/>
                </a:solidFill>
                <a:latin typeface="Arial Narrow" pitchFamily="34" charset="0"/>
              </a:rPr>
              <a:t>2015!</a:t>
            </a:r>
            <a:endParaRPr lang="de-DE" b="1" dirty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385888" y="3843445"/>
            <a:ext cx="2555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002664"/>
                </a:solidFill>
                <a:latin typeface="Arial Narrow" pitchFamily="34" charset="0"/>
              </a:rPr>
              <a:t>Einstiegsveranstaltung:</a:t>
            </a:r>
          </a:p>
          <a:p>
            <a:r>
              <a:rPr lang="de-DE" sz="2000" dirty="0" smtClean="0">
                <a:solidFill>
                  <a:srgbClr val="002664"/>
                </a:solidFill>
                <a:latin typeface="Arial Narrow" pitchFamily="34" charset="0"/>
              </a:rPr>
              <a:t>Formalien und Richtlinien</a:t>
            </a:r>
            <a:endParaRPr lang="de-DE" sz="2000" dirty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5308600" y="5487988"/>
            <a:ext cx="2982913" cy="161925"/>
          </a:xfrm>
          <a:prstGeom prst="rect">
            <a:avLst/>
          </a:prstGeom>
          <a:solidFill>
            <a:srgbClr val="0026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4099" name="Picture 3" descr="C:\Users\walli\Desktop\Unbenann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586" y="2500377"/>
            <a:ext cx="2979927" cy="29799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46137" y="2121245"/>
            <a:ext cx="7831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Wintersemester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2018/2019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3607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Elektrotechnik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06500" y="1571695"/>
            <a:ext cx="3982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Hinweis: Auslaufen des Studiengangs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pic>
        <p:nvPicPr>
          <p:cNvPr id="34825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33608"/>
            <a:ext cx="219075" cy="219075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04525" y="3093502"/>
            <a:ext cx="29903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Hinweis: Ablaufende Fächer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10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650" y="3155415"/>
            <a:ext cx="219075" cy="219075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2287" y="3607427"/>
            <a:ext cx="78311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Prüfungen (auch Wiederholungen) in den Modulen „Theorie der Elektrotechnik“ und „Bauelemente“ können letztmalig als Modulabschlussprüfungen im SS 2015 abgelegt werden. Ab WS 2015/16 nur noch Einzelprüfungen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Prüfungen (auch Wiederholungen) im Modul „Signal- und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Systemtheorie“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können seit dem SS 15 nur noch in Einzelprüfungen abgelegt werden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.</a:t>
            </a:r>
            <a:endParaRPr lang="de-DE" sz="18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39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3607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Elektrotechnik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830917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>
                <a:solidFill>
                  <a:srgbClr val="002664"/>
                </a:solidFill>
                <a:latin typeface="Arial Narrow" pitchFamily="34" charset="0"/>
              </a:rPr>
              <a:t>Studiengang: </a:t>
            </a:r>
            <a:endParaRPr lang="de-DE" sz="3500" b="1" dirty="0" smtClean="0">
              <a:solidFill>
                <a:srgbClr val="002664"/>
              </a:solidFill>
              <a:latin typeface="Arial Narrow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Bachelor Elektrotechnik v4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(EBA v4)</a:t>
            </a:r>
            <a:endParaRPr lang="de-DE" sz="35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75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Tabel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571584"/>
              </p:ext>
            </p:extLst>
          </p:nvPr>
        </p:nvGraphicFramePr>
        <p:xfrm>
          <a:off x="318172" y="1430731"/>
          <a:ext cx="8464554" cy="501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59"/>
                <a:gridCol w="1410759"/>
                <a:gridCol w="1410759"/>
                <a:gridCol w="1410759"/>
                <a:gridCol w="1410759"/>
                <a:gridCol w="1410759"/>
              </a:tblGrid>
              <a:tr h="347072">
                <a:tc gridSpan="6">
                  <a:txBody>
                    <a:bodyPr/>
                    <a:lstStyle/>
                    <a:p>
                      <a:r>
                        <a:rPr lang="de-DE" sz="1600" b="1" i="1" dirty="0" smtClean="0"/>
                        <a:t>Bachelor-Studienverlauf Elektrotechnik v4 (ab WS14/15)</a:t>
                      </a:r>
                      <a:endParaRPr lang="de-DE" sz="1600" b="1" i="1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8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</a:tr>
              <a:tr h="556804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itchFamily="34" charset="0"/>
                        </a:rPr>
                        <a:t>1.Semester</a:t>
                      </a:r>
                    </a:p>
                    <a:p>
                      <a:pPr algn="ctr"/>
                      <a:r>
                        <a:rPr lang="de-DE" sz="1200" b="0" dirty="0" smtClean="0">
                          <a:latin typeface="Arial Narrow" pitchFamily="34" charset="0"/>
                        </a:rPr>
                        <a:t>30 LP</a:t>
                      </a:r>
                      <a:endParaRPr lang="de-DE" sz="1200" b="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32 LP</a:t>
                      </a:r>
                      <a:endParaRPr lang="de-DE" sz="1200" b="0" kern="120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28 LP</a:t>
                      </a:r>
                      <a:endParaRPr lang="de-DE" sz="1200" b="0" kern="120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4.Semester</a:t>
                      </a:r>
                    </a:p>
                    <a:p>
                      <a:pPr algn="ctr"/>
                      <a:r>
                        <a:rPr lang="de-DE" sz="1200" b="0" dirty="0" smtClean="0">
                          <a:latin typeface="Arial Narrow" pitchFamily="34" charset="0"/>
                        </a:rPr>
                        <a:t>30 LP</a:t>
                      </a:r>
                      <a:endParaRPr lang="de-DE" sz="12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30 LP</a:t>
                      </a:r>
                      <a:endParaRPr lang="de-DE" sz="1200" b="0" kern="120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30 LP</a:t>
                      </a:r>
                      <a:endParaRPr lang="de-DE" sz="1200" b="0" kern="120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477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477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477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 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477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477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477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ACCAD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</a:tbl>
          </a:graphicData>
        </a:graphic>
      </p:graphicFrame>
      <p:sp>
        <p:nvSpPr>
          <p:cNvPr id="102" name="Rechteck 101"/>
          <p:cNvSpPr/>
          <p:nvPr/>
        </p:nvSpPr>
        <p:spPr bwMode="auto">
          <a:xfrm>
            <a:off x="3170251" y="5289225"/>
            <a:ext cx="2714117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3677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Elektrotechnik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43015" name="Picture 7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18" name="Rechteck 17"/>
          <p:cNvSpPr/>
          <p:nvPr/>
        </p:nvSpPr>
        <p:spPr bwMode="auto">
          <a:xfrm>
            <a:off x="378623" y="2873315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439741" y="292453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latin typeface="Arial Narrow" pitchFamily="34" charset="0"/>
              </a:rPr>
              <a:t>Experimentalphysik</a:t>
            </a:r>
          </a:p>
          <a:p>
            <a:pPr algn="ctr"/>
            <a:r>
              <a:rPr lang="de-DE" sz="900" b="1">
                <a:latin typeface="Arial Narrow" pitchFamily="34" charset="0"/>
              </a:rPr>
              <a:t>f</a:t>
            </a:r>
            <a:r>
              <a:rPr lang="de-DE" sz="900" b="1" smtClean="0">
                <a:latin typeface="Arial Narrow" pitchFamily="34" charset="0"/>
              </a:rPr>
              <a:t>ür </a:t>
            </a:r>
            <a:r>
              <a:rPr lang="de-DE" sz="900" b="1">
                <a:latin typeface="Arial Narrow" pitchFamily="34" charset="0"/>
              </a:rPr>
              <a:t>ET</a:t>
            </a:r>
          </a:p>
          <a:p>
            <a:pPr algn="ctr"/>
            <a:r>
              <a:rPr lang="de-DE" sz="900" b="1">
                <a:latin typeface="Arial Narrow" pitchFamily="34" charset="0"/>
              </a:rPr>
              <a:t>6</a:t>
            </a:r>
            <a:r>
              <a:rPr lang="de-DE" sz="900" b="1" smtClean="0">
                <a:latin typeface="Arial Narrow" pitchFamily="34" charset="0"/>
              </a:rPr>
              <a:t> </a:t>
            </a:r>
            <a:r>
              <a:rPr lang="de-DE" sz="900" b="1">
                <a:latin typeface="Arial Narrow" pitchFamily="34" charset="0"/>
              </a:rPr>
              <a:t>LP</a:t>
            </a:r>
          </a:p>
          <a:p>
            <a:pPr algn="ctr"/>
            <a:endParaRPr lang="de-DE" sz="900" b="1">
              <a:latin typeface="Arial Narrow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799832" y="2873315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1845924" y="2917471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latin typeface="Arial Narrow" pitchFamily="34" charset="0"/>
              </a:rPr>
              <a:t>Technische Mechanik für ET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6 </a:t>
            </a:r>
            <a:r>
              <a:rPr lang="de-DE" sz="900" b="1">
                <a:latin typeface="Arial Narrow" pitchFamily="34" charset="0"/>
              </a:rPr>
              <a:t>LP</a:t>
            </a:r>
          </a:p>
          <a:p>
            <a:pPr algn="ctr"/>
            <a:endParaRPr lang="de-DE" sz="900" b="1">
              <a:latin typeface="Arial Narrow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83783" y="2282765"/>
            <a:ext cx="1379905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44902" y="233398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723634" y="2282765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1845921" y="233398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83780" y="3482279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444899" y="3533503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Grundlagen der Elektrotechnik</a:t>
            </a:r>
            <a:r>
              <a:rPr kumimoji="0" lang="de-DE" sz="9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A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1799832" y="3482279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1845924" y="3533503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Grundlagen der Elektrotechnik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1814918" y="4090146"/>
            <a:ext cx="127872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3215885" y="4090146"/>
            <a:ext cx="127873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" name="Abgerundetes Rechteck 28"/>
          <p:cNvSpPr/>
          <p:nvPr/>
        </p:nvSpPr>
        <p:spPr bwMode="auto">
          <a:xfrm>
            <a:off x="3274872" y="4141804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Halbleiter-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bauelemente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8" name="Abgerundetes Rechteck 37"/>
          <p:cNvSpPr/>
          <p:nvPr/>
        </p:nvSpPr>
        <p:spPr bwMode="auto">
          <a:xfrm>
            <a:off x="1876482" y="4141368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latin typeface="Arial Narrow" pitchFamily="34" charset="0"/>
              </a:rPr>
              <a:t>Werkstoffe 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4 LP</a:t>
            </a:r>
            <a:endParaRPr lang="de-DE" sz="900" b="1">
              <a:latin typeface="Arial Narrow" pitchFamily="34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3215885" y="3482279"/>
            <a:ext cx="127357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2" name="Abgerundetes Rechteck 41"/>
          <p:cNvSpPr/>
          <p:nvPr/>
        </p:nvSpPr>
        <p:spPr bwMode="auto">
          <a:xfrm>
            <a:off x="3277451" y="3533503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Energietechnik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4608144" y="3482279"/>
            <a:ext cx="127622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" name="Abgerundetes Rechteck 43"/>
          <p:cNvSpPr/>
          <p:nvPr/>
        </p:nvSpPr>
        <p:spPr bwMode="auto">
          <a:xfrm>
            <a:off x="4662722" y="3533503"/>
            <a:ext cx="1166587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Messtechnik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4605635" y="4090147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" name="Abgerundetes Rechteck 49"/>
          <p:cNvSpPr/>
          <p:nvPr/>
        </p:nvSpPr>
        <p:spPr bwMode="auto">
          <a:xfrm>
            <a:off x="4666755" y="4141371"/>
            <a:ext cx="116255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Signaltheorie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4605635" y="4698015"/>
            <a:ext cx="1278733" cy="542561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" name="Abgerundetes Rechteck 51"/>
          <p:cNvSpPr/>
          <p:nvPr/>
        </p:nvSpPr>
        <p:spPr bwMode="auto">
          <a:xfrm>
            <a:off x="4666755" y="4750335"/>
            <a:ext cx="116255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Systemtheorie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378621" y="4699110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9" name="Abgerundetes Rechteck 58"/>
          <p:cNvSpPr/>
          <p:nvPr/>
        </p:nvSpPr>
        <p:spPr bwMode="auto">
          <a:xfrm>
            <a:off x="439741" y="4750334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GP für Ing. </a:t>
            </a:r>
            <a:r>
              <a:rPr lang="de-DE" sz="900" b="1" smtClean="0">
                <a:latin typeface="Times New Roman" pitchFamily="18" charset="0"/>
                <a:cs typeface="Times New Roman" pitchFamily="18" charset="0"/>
              </a:rPr>
              <a:t>II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>
                <a:latin typeface="Arial Narrow" pitchFamily="34" charset="0"/>
              </a:rPr>
              <a:t>6</a:t>
            </a:r>
            <a:r>
              <a:rPr lang="de-DE" sz="900" b="1" smtClean="0">
                <a:latin typeface="Arial Narrow" pitchFamily="34" charset="0"/>
              </a:rPr>
              <a:t>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378622" y="5188486"/>
            <a:ext cx="1278732" cy="642641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6020986" y="2282765"/>
            <a:ext cx="130573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5" name="Abgerundetes Rechteck 84"/>
          <p:cNvSpPr/>
          <p:nvPr/>
        </p:nvSpPr>
        <p:spPr bwMode="auto">
          <a:xfrm>
            <a:off x="6087683" y="233398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Studium Generale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3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8" name="Rechteck 87"/>
          <p:cNvSpPr/>
          <p:nvPr/>
        </p:nvSpPr>
        <p:spPr bwMode="auto">
          <a:xfrm>
            <a:off x="7452320" y="3469983"/>
            <a:ext cx="126859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9" name="Abgerundetes Rechteck 88"/>
          <p:cNvSpPr/>
          <p:nvPr/>
        </p:nvSpPr>
        <p:spPr bwMode="auto">
          <a:xfrm>
            <a:off x="7507134" y="3521206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Informat</a:t>
            </a:r>
            <a:r>
              <a:rPr lang="de-DE" sz="900" b="1" dirty="0" smtClean="0">
                <a:latin typeface="Arial Narrow" pitchFamily="34" charset="0"/>
              </a:rPr>
              <a:t>ions-</a:t>
            </a:r>
            <a:endParaRPr kumimoji="0" lang="de-DE" sz="9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baseline="0" dirty="0" smtClean="0">
                <a:latin typeface="Arial Narrow" pitchFamily="34" charset="0"/>
              </a:rPr>
              <a:t>technik WPV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hteck 96"/>
          <p:cNvSpPr/>
          <p:nvPr/>
        </p:nvSpPr>
        <p:spPr bwMode="auto">
          <a:xfrm>
            <a:off x="6020986" y="3469983"/>
            <a:ext cx="1287318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1" name="Rechteck 100"/>
          <p:cNvSpPr/>
          <p:nvPr/>
        </p:nvSpPr>
        <p:spPr bwMode="auto">
          <a:xfrm>
            <a:off x="6020986" y="4090146"/>
            <a:ext cx="1287318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6" name="Rechteck 105"/>
          <p:cNvSpPr/>
          <p:nvPr/>
        </p:nvSpPr>
        <p:spPr bwMode="auto">
          <a:xfrm>
            <a:off x="7452320" y="4090145"/>
            <a:ext cx="126859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2" name="Rechteck 111"/>
          <p:cNvSpPr/>
          <p:nvPr/>
        </p:nvSpPr>
        <p:spPr bwMode="auto">
          <a:xfrm>
            <a:off x="7448950" y="5289661"/>
            <a:ext cx="127196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3" name="Abgerundetes Rechteck 112"/>
          <p:cNvSpPr/>
          <p:nvPr/>
        </p:nvSpPr>
        <p:spPr bwMode="auto">
          <a:xfrm>
            <a:off x="7507134" y="5340883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Bachelorarbeit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12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0" name="Abgerundetes Rechteck 69"/>
          <p:cNvSpPr/>
          <p:nvPr/>
        </p:nvSpPr>
        <p:spPr bwMode="auto">
          <a:xfrm>
            <a:off x="434581" y="5340885"/>
            <a:ext cx="1160459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Projekt angew.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Programmierung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2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3215885" y="2282765"/>
            <a:ext cx="1278732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3" name="Rechteck 72"/>
          <p:cNvSpPr/>
          <p:nvPr/>
        </p:nvSpPr>
        <p:spPr bwMode="auto">
          <a:xfrm>
            <a:off x="4605635" y="2282765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" name="Abgerundetes Rechteck 73"/>
          <p:cNvSpPr/>
          <p:nvPr/>
        </p:nvSpPr>
        <p:spPr bwMode="auto">
          <a:xfrm>
            <a:off x="4673710" y="2341927"/>
            <a:ext cx="1155599" cy="430214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latin typeface="Arial Narrow" pitchFamily="34" charset="0"/>
              </a:rPr>
              <a:t>Stochastik für Ing.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>
                <a:latin typeface="Arial Narrow" pitchFamily="34" charset="0"/>
              </a:rPr>
              <a:t>5</a:t>
            </a:r>
            <a:r>
              <a:rPr lang="de-DE" sz="900" b="1" smtClean="0">
                <a:latin typeface="Arial Narrow" pitchFamily="34" charset="0"/>
              </a:rPr>
              <a:t>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Rechteck 74"/>
          <p:cNvSpPr/>
          <p:nvPr/>
        </p:nvSpPr>
        <p:spPr bwMode="auto">
          <a:xfrm>
            <a:off x="3215885" y="2873316"/>
            <a:ext cx="1278732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7" name="Rechteck 76"/>
          <p:cNvSpPr/>
          <p:nvPr/>
        </p:nvSpPr>
        <p:spPr bwMode="auto">
          <a:xfrm>
            <a:off x="4608144" y="2873316"/>
            <a:ext cx="1273886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9" name="Abgerundetes Rechteck 78"/>
          <p:cNvSpPr/>
          <p:nvPr/>
        </p:nvSpPr>
        <p:spPr bwMode="auto">
          <a:xfrm>
            <a:off x="3277451" y="2924540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</a:rPr>
              <a:t>Studium Generale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>
                <a:latin typeface="Arial Narrow" pitchFamily="34" charset="0"/>
              </a:rPr>
              <a:t>6</a:t>
            </a:r>
            <a:r>
              <a:rPr lang="de-DE" sz="900" b="1" smtClean="0">
                <a:latin typeface="Arial Narrow" pitchFamily="34" charset="0"/>
              </a:rPr>
              <a:t> LP</a:t>
            </a:r>
            <a:endParaRPr kumimoji="0" lang="de-DE" sz="900" b="1" i="0" u="none" strike="noStrike" cap="none" normalizeH="0" baseline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  <p:sp>
        <p:nvSpPr>
          <p:cNvPr id="80" name="Abgerundetes Rechteck 79"/>
          <p:cNvSpPr/>
          <p:nvPr/>
        </p:nvSpPr>
        <p:spPr bwMode="auto">
          <a:xfrm>
            <a:off x="4662722" y="2924540"/>
            <a:ext cx="1166587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Feldtheorie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1" name="Rechteck 80"/>
          <p:cNvSpPr/>
          <p:nvPr/>
        </p:nvSpPr>
        <p:spPr bwMode="auto">
          <a:xfrm>
            <a:off x="1814918" y="4699111"/>
            <a:ext cx="1278732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2" name="Rechteck 81"/>
          <p:cNvSpPr/>
          <p:nvPr/>
        </p:nvSpPr>
        <p:spPr bwMode="auto">
          <a:xfrm>
            <a:off x="3093650" y="4699111"/>
            <a:ext cx="1400967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3" name="Abgerundetes Rechteck 82"/>
          <p:cNvSpPr/>
          <p:nvPr/>
        </p:nvSpPr>
        <p:spPr bwMode="auto">
          <a:xfrm>
            <a:off x="3277451" y="4750332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GL. der Rechner-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Architektur für ET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9" name="Abgerundetes Rechteck 118"/>
          <p:cNvSpPr/>
          <p:nvPr/>
        </p:nvSpPr>
        <p:spPr bwMode="auto">
          <a:xfrm>
            <a:off x="1876482" y="475033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GL. </a:t>
            </a:r>
            <a:r>
              <a:rPr lang="de-DE" sz="900" b="1" dirty="0" smtClean="0">
                <a:latin typeface="Arial Narrow" pitchFamily="34" charset="0"/>
              </a:rPr>
              <a:t>der </a:t>
            </a:r>
            <a:r>
              <a:rPr lang="de-DE" sz="900" b="1" dirty="0">
                <a:latin typeface="Arial Narrow" pitchFamily="34" charset="0"/>
              </a:rPr>
              <a:t>Techn.</a:t>
            </a:r>
          </a:p>
          <a:p>
            <a:pPr algn="ctr"/>
            <a:r>
              <a:rPr lang="de-DE" sz="900" b="1" dirty="0">
                <a:latin typeface="Arial Narrow" pitchFamily="34" charset="0"/>
              </a:rPr>
              <a:t>Informatik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4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  <a:p>
            <a:pPr algn="ctr"/>
            <a:endParaRPr lang="de-DE" sz="900" b="1" dirty="0">
              <a:latin typeface="Arial Narrow" pitchFamily="34" charset="0"/>
            </a:endParaRPr>
          </a:p>
        </p:txBody>
      </p:sp>
      <p:sp>
        <p:nvSpPr>
          <p:cNvPr id="126" name="Abgerundetes Rechteck 125"/>
          <p:cNvSpPr/>
          <p:nvPr/>
        </p:nvSpPr>
        <p:spPr bwMode="auto">
          <a:xfrm>
            <a:off x="6078988" y="3521206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Nachrichtentechnik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8" name="Abgerundetes Rechteck 127"/>
          <p:cNvSpPr/>
          <p:nvPr/>
        </p:nvSpPr>
        <p:spPr bwMode="auto">
          <a:xfrm>
            <a:off x="7507134" y="4141370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Mikrosystem-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technik WPV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4" name="Rechteck 133"/>
          <p:cNvSpPr/>
          <p:nvPr/>
        </p:nvSpPr>
        <p:spPr bwMode="auto">
          <a:xfrm>
            <a:off x="7452320" y="4699112"/>
            <a:ext cx="126859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5" name="Abgerundetes Rechteck 134"/>
          <p:cNvSpPr/>
          <p:nvPr/>
        </p:nvSpPr>
        <p:spPr bwMode="auto">
          <a:xfrm>
            <a:off x="7507134" y="475033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Automati</a:t>
            </a:r>
            <a:r>
              <a:rPr lang="de-DE" sz="900" b="1" dirty="0" smtClean="0">
                <a:latin typeface="Arial Narrow" pitchFamily="34" charset="0"/>
              </a:rPr>
              <a:t>sierungs-</a:t>
            </a:r>
            <a:endParaRPr kumimoji="0" lang="de-DE" sz="9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baseline="0" dirty="0" smtClean="0">
                <a:latin typeface="Arial Narrow" pitchFamily="34" charset="0"/>
              </a:rPr>
              <a:t>technik WPV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6" name="Rechteck 135"/>
          <p:cNvSpPr/>
          <p:nvPr/>
        </p:nvSpPr>
        <p:spPr bwMode="auto">
          <a:xfrm>
            <a:off x="6020986" y="4699112"/>
            <a:ext cx="1287318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7" name="Abgerundetes Rechteck 136"/>
          <p:cNvSpPr/>
          <p:nvPr/>
        </p:nvSpPr>
        <p:spPr bwMode="auto">
          <a:xfrm>
            <a:off x="6087683" y="475033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Regelungstechnik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4" name="Abgerundetes Rechteck 123"/>
          <p:cNvSpPr/>
          <p:nvPr/>
        </p:nvSpPr>
        <p:spPr bwMode="auto">
          <a:xfrm>
            <a:off x="4673710" y="5341317"/>
            <a:ext cx="1155599" cy="442800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Laborpraktikum C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2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0" name="Abgerundetes Rechteck 99"/>
          <p:cNvSpPr/>
          <p:nvPr/>
        </p:nvSpPr>
        <p:spPr bwMode="auto">
          <a:xfrm>
            <a:off x="6096053" y="414136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Schaltungstechnik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5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Rechteck 86"/>
          <p:cNvSpPr/>
          <p:nvPr/>
        </p:nvSpPr>
        <p:spPr bwMode="auto">
          <a:xfrm>
            <a:off x="6020986" y="2873563"/>
            <a:ext cx="1305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2" name="Abgerundetes Rechteck 91"/>
          <p:cNvSpPr/>
          <p:nvPr/>
        </p:nvSpPr>
        <p:spPr bwMode="auto">
          <a:xfrm>
            <a:off x="6078988" y="2917472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Elektromagne-</a:t>
            </a:r>
          </a:p>
          <a:p>
            <a:pPr algn="ctr"/>
            <a:r>
              <a:rPr lang="de-DE" sz="900" b="1" dirty="0">
                <a:latin typeface="Arial Narrow" pitchFamily="34" charset="0"/>
              </a:rPr>
              <a:t>t</a:t>
            </a:r>
            <a:r>
              <a:rPr lang="de-DE" sz="900" b="1" dirty="0" smtClean="0">
                <a:latin typeface="Arial Narrow" pitchFamily="34" charset="0"/>
              </a:rPr>
              <a:t>ische Wellen</a:t>
            </a:r>
            <a:endParaRPr lang="de-DE" sz="900" b="1" dirty="0">
              <a:latin typeface="Arial Narrow" pitchFamily="34" charset="0"/>
            </a:endParaRP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6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  <a:p>
            <a:pPr algn="ctr"/>
            <a:endParaRPr lang="de-DE" sz="900" b="1" dirty="0">
              <a:latin typeface="Arial Narrow" pitchFamily="34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6020986" y="5291183"/>
            <a:ext cx="1305728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4" name="Abgerundetes Rechteck 93"/>
          <p:cNvSpPr/>
          <p:nvPr/>
        </p:nvSpPr>
        <p:spPr bwMode="auto">
          <a:xfrm>
            <a:off x="6096053" y="5342407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IT o. MT o. AT WPV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2" name="Abgerundetes Rechteck 71"/>
          <p:cNvSpPr/>
          <p:nvPr/>
        </p:nvSpPr>
        <p:spPr bwMode="auto">
          <a:xfrm>
            <a:off x="3269714" y="2333989"/>
            <a:ext cx="1163337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</a:t>
            </a:r>
            <a:r>
              <a:rPr lang="de-DE" sz="850" b="1" smtClean="0">
                <a:latin typeface="Arial Narrow" pitchFamily="34" charset="0"/>
              </a:rPr>
              <a:t>C</a:t>
            </a:r>
            <a:endParaRPr kumimoji="0" lang="de-DE" sz="8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50" b="1" smtClean="0">
                <a:latin typeface="Arial Narrow" pitchFamily="34" charset="0"/>
              </a:rPr>
              <a:t>8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hteck 97"/>
          <p:cNvSpPr/>
          <p:nvPr/>
        </p:nvSpPr>
        <p:spPr bwMode="auto">
          <a:xfrm>
            <a:off x="1804596" y="5289225"/>
            <a:ext cx="140097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9" name="Abgerundetes Rechteck 98"/>
          <p:cNvSpPr/>
          <p:nvPr/>
        </p:nvSpPr>
        <p:spPr bwMode="auto">
          <a:xfrm>
            <a:off x="1865716" y="534044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Laborpraktikum</a:t>
            </a:r>
            <a:r>
              <a:rPr kumimoji="0" lang="de-DE" sz="9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A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2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3" name="Abgerundetes Rechteck 102"/>
          <p:cNvSpPr/>
          <p:nvPr/>
        </p:nvSpPr>
        <p:spPr bwMode="auto">
          <a:xfrm>
            <a:off x="3269714" y="5333006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Laborpraktikum B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6" name="Rechteck 85"/>
          <p:cNvSpPr/>
          <p:nvPr/>
        </p:nvSpPr>
        <p:spPr bwMode="auto">
          <a:xfrm>
            <a:off x="1802875" y="5795170"/>
            <a:ext cx="408149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8" name="Abgerundetes Rechteck 77"/>
          <p:cNvSpPr/>
          <p:nvPr/>
        </p:nvSpPr>
        <p:spPr bwMode="auto">
          <a:xfrm>
            <a:off x="1867691" y="5835930"/>
            <a:ext cx="3952826" cy="436920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Projekt-Seminar (entweder im 2., 3. oder 4. Semester</a:t>
            </a: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)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2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2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46136" y="2387050"/>
            <a:ext cx="805402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00" b="1" dirty="0" smtClean="0">
                <a:solidFill>
                  <a:srgbClr val="002664"/>
                </a:solidFill>
                <a:latin typeface="Arial Narrow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de-DE" sz="1600" b="1" u="sng" dirty="0" smtClean="0">
                <a:solidFill>
                  <a:srgbClr val="002664"/>
                </a:solidFill>
                <a:latin typeface="Arial Narrow" pitchFamily="34" charset="0"/>
              </a:rPr>
              <a:t>1. </a:t>
            </a:r>
            <a:r>
              <a:rPr lang="de-DE" sz="1800" b="1" u="sng" dirty="0" smtClean="0">
                <a:solidFill>
                  <a:srgbClr val="002664"/>
                </a:solidFill>
                <a:latin typeface="Arial Narrow" pitchFamily="34" charset="0"/>
              </a:rPr>
              <a:t>Variante: 6 Masterveranstaltungen/-prüfungen vorziehen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Alle Bachelorleistungen (158LP)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außer Bachelorarbeit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sind erbracht und in PAUL eingetragen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Bachelorarbeit angemeldet</a:t>
            </a:r>
          </a:p>
          <a:p>
            <a:pPr>
              <a:spcAft>
                <a:spcPts val="1200"/>
              </a:spcAft>
            </a:pPr>
            <a:endParaRPr lang="de-DE" sz="100" b="1" dirty="0" smtClean="0">
              <a:solidFill>
                <a:srgbClr val="002664"/>
              </a:solidFill>
              <a:latin typeface="Arial Narrow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1800" b="1" u="sng" dirty="0" smtClean="0">
                <a:solidFill>
                  <a:srgbClr val="002664"/>
                </a:solidFill>
                <a:latin typeface="Arial Narrow" pitchFamily="34" charset="0"/>
              </a:rPr>
              <a:t>2. </a:t>
            </a:r>
            <a:r>
              <a:rPr lang="de-DE" sz="1800" b="1" u="sng" dirty="0">
                <a:solidFill>
                  <a:srgbClr val="002664"/>
                </a:solidFill>
                <a:latin typeface="Arial Narrow" pitchFamily="34" charset="0"/>
              </a:rPr>
              <a:t>Variante</a:t>
            </a:r>
            <a:r>
              <a:rPr lang="de-DE" sz="1800" b="1" u="sng" dirty="0" smtClean="0">
                <a:solidFill>
                  <a:srgbClr val="002664"/>
                </a:solidFill>
                <a:latin typeface="Arial Narrow" pitchFamily="34" charset="0"/>
              </a:rPr>
              <a:t>: 3 Masterveranstaltungen/-prüfungen vorziehen</a:t>
            </a:r>
            <a:endParaRPr lang="de-DE" sz="1800" b="1" u="sng" dirty="0">
              <a:solidFill>
                <a:srgbClr val="002664"/>
              </a:solidFill>
              <a:latin typeface="Arial Narrow" pitchFamily="34" charset="0"/>
            </a:endParaRP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Der Bachelor dauert inklusive Bachelorarbeit voraussichtlich nicht mehr als 9 Semester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Nicht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mehr als 3 weitere Bachelorleistungen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sind zu erbringen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Bachelorarbeit angemeldet</a:t>
            </a:r>
          </a:p>
          <a:p>
            <a:pPr>
              <a:spcAft>
                <a:spcPts val="1200"/>
              </a:spcAft>
            </a:pPr>
            <a:r>
              <a:rPr lang="de-DE" sz="1800" b="1" u="sng" dirty="0" smtClean="0">
                <a:solidFill>
                  <a:srgbClr val="002664"/>
                </a:solidFill>
                <a:latin typeface="Arial Narrow" pitchFamily="34" charset="0"/>
              </a:rPr>
              <a:t>3. </a:t>
            </a:r>
            <a:r>
              <a:rPr lang="de-DE" sz="1800" b="1" u="sng" dirty="0">
                <a:solidFill>
                  <a:srgbClr val="002664"/>
                </a:solidFill>
                <a:latin typeface="Arial Narrow" pitchFamily="34" charset="0"/>
              </a:rPr>
              <a:t>Variante: </a:t>
            </a:r>
            <a:r>
              <a:rPr lang="de-DE" sz="1800" b="1" u="sng" dirty="0" smtClean="0">
                <a:solidFill>
                  <a:srgbClr val="002664"/>
                </a:solidFill>
                <a:latin typeface="Arial Narrow" pitchFamily="34" charset="0"/>
              </a:rPr>
              <a:t>Ausnahmeantrag beim Prüfungsausschuss beantragen</a:t>
            </a:r>
            <a:endParaRPr lang="de-DE" sz="1800" b="1" u="sng" dirty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06500" y="2241262"/>
            <a:ext cx="4105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Vorziehen von Master- Veranstaltungen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5" name="Picture 9" descr="Unbenann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2303175"/>
            <a:ext cx="219075" cy="219075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0312" y="1505820"/>
            <a:ext cx="78311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Nach abgeschlossenem Bachelor im Studierendensekretariat umschreiben; Bewerbung innerhalb der bekannten Bewerbungsfristen in PAUL notwendig!</a:t>
            </a:r>
            <a:endParaRPr lang="de-DE" sz="18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2550" y="1169234"/>
            <a:ext cx="31133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Übergang in die Masterphase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8" name="Picture 9" descr="Unbenann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675" y="1231151"/>
            <a:ext cx="219075" cy="219075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3607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Elektrotechnik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10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2473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5542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</a:t>
            </a:r>
            <a:r>
              <a:rPr lang="de-DE" b="1" dirty="0">
                <a:solidFill>
                  <a:schemeClr val="bg1"/>
                </a:solidFill>
                <a:latin typeface="Arial Narrow" pitchFamily="34" charset="0"/>
              </a:rPr>
              <a:t>Wirtschaftsingenieurwesen ET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830917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>
                <a:solidFill>
                  <a:srgbClr val="002664"/>
                </a:solidFill>
                <a:latin typeface="Arial Narrow" pitchFamily="34" charset="0"/>
              </a:rPr>
              <a:t>Studiengang: </a:t>
            </a:r>
            <a:endParaRPr lang="de-DE" sz="3500" b="1" dirty="0" smtClean="0">
              <a:solidFill>
                <a:srgbClr val="002664"/>
              </a:solidFill>
              <a:latin typeface="Arial Narrow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Bachelor Wirtschaftsingenieurwesen ET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(WGBAET v2)</a:t>
            </a:r>
            <a:endParaRPr lang="de-DE" sz="35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68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46137" y="1585880"/>
            <a:ext cx="78311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Modul </a:t>
            </a:r>
            <a:r>
              <a:rPr lang="de-DE" sz="1800" b="1" i="1" dirty="0" smtClean="0">
                <a:solidFill>
                  <a:srgbClr val="002664"/>
                </a:solidFill>
                <a:latin typeface="Arial Narrow" pitchFamily="34" charset="0"/>
              </a:rPr>
              <a:t>Arbeits- </a:t>
            </a:r>
            <a:r>
              <a:rPr lang="de-DE" sz="1800" b="1" i="1" dirty="0">
                <a:solidFill>
                  <a:srgbClr val="002664"/>
                </a:solidFill>
                <a:latin typeface="Arial Narrow" pitchFamily="34" charset="0"/>
              </a:rPr>
              <a:t>und </a:t>
            </a:r>
            <a:r>
              <a:rPr lang="de-DE" sz="1800" b="1" i="1" dirty="0" smtClean="0">
                <a:solidFill>
                  <a:srgbClr val="002664"/>
                </a:solidFill>
                <a:latin typeface="Arial Narrow" pitchFamily="34" charset="0"/>
              </a:rPr>
              <a:t>Betriebsorganisation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kann ohne weiteres absolviert werden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Nur folgende Module dürfen fehlen: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Datenverarbeitung | Technische Mechanik | Experimentalphysik | Laborpraktika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Grundzüge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der BWL B </a:t>
            </a:r>
            <a:r>
              <a:rPr lang="de-DE" sz="1800" b="1" u="sng" dirty="0">
                <a:solidFill>
                  <a:srgbClr val="002664"/>
                </a:solidFill>
                <a:latin typeface="Arial Narrow" pitchFamily="34" charset="0"/>
              </a:rPr>
              <a:t>oder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Grundzüge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der VWL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5542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Wirtschaftsingenieurwesen ET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06500" y="1222375"/>
            <a:ext cx="47852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Zugangsvoraussetzungen 2. Studienabschnitt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pic>
        <p:nvPicPr>
          <p:cNvPr id="34825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284288"/>
            <a:ext cx="219075" cy="219075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04525" y="3635020"/>
            <a:ext cx="4840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Voraussetzung zum Beginn der Bachelorarbeit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10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650" y="3696933"/>
            <a:ext cx="219075" cy="219075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2287" y="4023074"/>
            <a:ext cx="783113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u="sng" dirty="0" smtClean="0">
                <a:solidFill>
                  <a:srgbClr val="002664"/>
                </a:solidFill>
                <a:latin typeface="Arial Narrow" pitchFamily="34" charset="0"/>
              </a:rPr>
              <a:t>16-wöchiges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Industriepraktikum in PAUL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eingetragen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dazu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vollständig bescheinigt, dem Prüfungssekretariat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vorlegen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Alle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Module des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Grundstudiums sind erfolgreich absolviert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Bearbeitungszeitraum: 20 Wochen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46137" y="6240779"/>
            <a:ext cx="7831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Sommersemester 2019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06500" y="5813148"/>
            <a:ext cx="3982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Hinweis: Auslaufen des Studiengangs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14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5875061"/>
            <a:ext cx="219075" cy="219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hteck 67"/>
          <p:cNvSpPr/>
          <p:nvPr/>
        </p:nvSpPr>
        <p:spPr bwMode="auto">
          <a:xfrm>
            <a:off x="3154762" y="5564595"/>
            <a:ext cx="1328511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600200" y="1343348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" pitchFamily="2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5542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 Narrow" pitchFamily="34" charset="0"/>
              </a:rPr>
              <a:t>Studiengang: Wirtschaftsingenieurwesen ET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43015" name="Picture 7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46822"/>
              </p:ext>
            </p:extLst>
          </p:nvPr>
        </p:nvGraphicFramePr>
        <p:xfrm>
          <a:off x="353226" y="1673409"/>
          <a:ext cx="8464554" cy="452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59"/>
                <a:gridCol w="1410759"/>
                <a:gridCol w="1410759"/>
                <a:gridCol w="1410759"/>
                <a:gridCol w="1410759"/>
                <a:gridCol w="1410759"/>
              </a:tblGrid>
              <a:tr h="404127">
                <a:tc gridSpan="6">
                  <a:txBody>
                    <a:bodyPr/>
                    <a:lstStyle/>
                    <a:p>
                      <a:r>
                        <a:rPr lang="de-DE" sz="1600" b="1" i="1" dirty="0" smtClean="0"/>
                        <a:t>Bachelor-Studienverlauf Wirtschaftsingenieurwesen Elektrotechnik v2 (ab WS12/13)</a:t>
                      </a:r>
                      <a:endParaRPr lang="de-DE" sz="1600" b="1" i="1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8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</a:tr>
              <a:tr h="492367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itchFamily="34" charset="0"/>
                        </a:rPr>
                        <a:t>1.Semester</a:t>
                      </a:r>
                    </a:p>
                    <a:p>
                      <a:pPr algn="ctr"/>
                      <a:r>
                        <a:rPr lang="de-DE" sz="1200" b="0" dirty="0" smtClean="0">
                          <a:latin typeface="Arial Narrow" pitchFamily="34" charset="0"/>
                        </a:rPr>
                        <a:t>29 LP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31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31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29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30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30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rgbClr val="ACCAD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</a:tbl>
          </a:graphicData>
        </a:graphic>
      </p:graphicFrame>
      <p:sp>
        <p:nvSpPr>
          <p:cNvPr id="18" name="Rechteck 17"/>
          <p:cNvSpPr/>
          <p:nvPr/>
        </p:nvSpPr>
        <p:spPr bwMode="auto">
          <a:xfrm>
            <a:off x="3210212" y="2570728"/>
            <a:ext cx="128440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3275855" y="2635006"/>
            <a:ext cx="1174385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Experimentalphysik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7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494616" y="2570728"/>
            <a:ext cx="136962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4646624" y="2641232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Technische Mechanik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99257" y="3180590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65534" y="3246495"/>
            <a:ext cx="1166417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</a:t>
            </a:r>
            <a:b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Mathematik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735458" y="3180590"/>
            <a:ext cx="13726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1835696" y="3246495"/>
            <a:ext cx="1224136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</a:t>
            </a:r>
            <a:b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Mathematik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99257" y="2570728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457605" y="2621952"/>
            <a:ext cx="1174346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Grundlagen der Elektrotechnik</a:t>
            </a: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A</a:t>
            </a:r>
            <a:endParaRPr lang="de-DE" sz="900" b="1" dirty="0"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1736337" y="2570728"/>
            <a:ext cx="137175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1835697" y="2621952"/>
            <a:ext cx="1224135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Grundlagen der Elektrotechnik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3210212" y="3181023"/>
            <a:ext cx="129110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0" name="Abgerundetes Rechteck 39"/>
          <p:cNvSpPr/>
          <p:nvPr/>
        </p:nvSpPr>
        <p:spPr bwMode="auto">
          <a:xfrm>
            <a:off x="3275855" y="3232247"/>
            <a:ext cx="1174385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</a:t>
            </a:r>
            <a:b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Mathematik 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4585503" y="3180589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" name="Abgerundetes Rechteck 49"/>
          <p:cNvSpPr/>
          <p:nvPr/>
        </p:nvSpPr>
        <p:spPr bwMode="auto">
          <a:xfrm>
            <a:off x="4646624" y="3231813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Tech. Grundlagen </a:t>
            </a:r>
            <a:r>
              <a:rPr lang="de-DE" sz="900" b="1" dirty="0" smtClean="0">
                <a:latin typeface="Arial Narrow" pitchFamily="34" charset="0"/>
              </a:rPr>
              <a:t>3</a:t>
            </a:r>
            <a:endParaRPr lang="de-DE" sz="900" b="1" dirty="0">
              <a:latin typeface="Arial Narrow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Lehrveranstaltung </a:t>
            </a:r>
            <a:r>
              <a:rPr lang="de-DE" sz="900" b="1" dirty="0" smtClean="0">
                <a:latin typeface="Arial Narrow" pitchFamily="34" charset="0"/>
              </a:rPr>
              <a:t>1 4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4585503" y="3669963"/>
            <a:ext cx="1278733" cy="661055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" name="Abgerundetes Rechteck 51"/>
          <p:cNvSpPr/>
          <p:nvPr/>
        </p:nvSpPr>
        <p:spPr bwMode="auto">
          <a:xfrm>
            <a:off x="4646624" y="3824628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Tech. Grundlagen 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Lehrveranstaltung </a:t>
            </a:r>
            <a:r>
              <a:rPr lang="de-DE" sz="900" b="1" dirty="0" smtClean="0">
                <a:latin typeface="Arial Narrow" pitchFamily="34" charset="0"/>
              </a:rPr>
              <a:t>2 </a:t>
            </a:r>
            <a:r>
              <a:rPr lang="de-DE" sz="900" b="1" dirty="0">
                <a:latin typeface="Arial Narrow" pitchFamily="34" charset="0"/>
              </a:rPr>
              <a:t>5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1782307" y="4986100"/>
            <a:ext cx="274003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6" name="Abgerundetes Rechteck 55"/>
          <p:cNvSpPr/>
          <p:nvPr/>
        </p:nvSpPr>
        <p:spPr bwMode="auto">
          <a:xfrm>
            <a:off x="1835697" y="5040290"/>
            <a:ext cx="261454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2 Laborpraktika</a:t>
            </a: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aus </a:t>
            </a: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Laborpraktikum A, B, C</a:t>
            </a: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2 x 2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406795" y="3772973"/>
            <a:ext cx="1308066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9" name="Abgerundetes Rechteck 58"/>
          <p:cNvSpPr/>
          <p:nvPr/>
        </p:nvSpPr>
        <p:spPr bwMode="auto">
          <a:xfrm>
            <a:off x="475458" y="3827284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latin typeface="Arial Narrow" pitchFamily="34" charset="0"/>
              </a:rPr>
              <a:t>Datenverarbeitung</a:t>
            </a:r>
            <a:endParaRPr lang="de-DE" sz="900" b="1"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</a:t>
            </a:r>
            <a:r>
              <a:rPr lang="de-DE" sz="900" b="1" dirty="0" smtClean="0">
                <a:latin typeface="Arial Narrow" pitchFamily="34" charset="0"/>
              </a:rPr>
              <a:t>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406795" y="4383494"/>
            <a:ext cx="1308066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2" name="Rechteck 61"/>
          <p:cNvSpPr/>
          <p:nvPr/>
        </p:nvSpPr>
        <p:spPr bwMode="auto">
          <a:xfrm>
            <a:off x="3210212" y="5564595"/>
            <a:ext cx="1291109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3" name="Abgerundetes Rechteck 62"/>
          <p:cNvSpPr/>
          <p:nvPr/>
        </p:nvSpPr>
        <p:spPr bwMode="auto">
          <a:xfrm>
            <a:off x="3275854" y="5613756"/>
            <a:ext cx="1174385" cy="450099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latin typeface="Arial Narrow" pitchFamily="34" charset="0"/>
              </a:rPr>
              <a:t>Gründzüge der Statistik </a:t>
            </a:r>
            <a:r>
              <a:rPr lang="de-DE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de-DE" sz="900" b="1" dirty="0">
              <a:latin typeface="Arial Narrow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latin typeface="Arial Narrow" pitchFamily="34" charset="0"/>
              </a:rPr>
              <a:t>5 LP</a:t>
            </a:r>
            <a:endParaRPr lang="de-DE" sz="900" b="1" dirty="0">
              <a:latin typeface="Arial Narrow" pitchFamily="34" charset="0"/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1782307" y="5562532"/>
            <a:ext cx="1325784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7" name="Abgerundetes Rechteck 66"/>
          <p:cNvSpPr/>
          <p:nvPr/>
        </p:nvSpPr>
        <p:spPr bwMode="auto">
          <a:xfrm>
            <a:off x="1835697" y="5613756"/>
            <a:ext cx="1224135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Grundzüge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der BWL </a:t>
            </a: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B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9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5986864" y="3789552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5" name="Abgerundetes Rechteck 84"/>
          <p:cNvSpPr/>
          <p:nvPr/>
        </p:nvSpPr>
        <p:spPr bwMode="auto">
          <a:xfrm>
            <a:off x="6047983" y="3840776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Technisches WP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6" name="Rechteck 85"/>
          <p:cNvSpPr/>
          <p:nvPr/>
        </p:nvSpPr>
        <p:spPr bwMode="auto">
          <a:xfrm>
            <a:off x="7326715" y="3789552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7" name="Abgerundetes Rechteck 86"/>
          <p:cNvSpPr/>
          <p:nvPr/>
        </p:nvSpPr>
        <p:spPr bwMode="auto">
          <a:xfrm>
            <a:off x="7448953" y="3840776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Technisches WP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8" name="Rechteck 87"/>
          <p:cNvSpPr/>
          <p:nvPr/>
        </p:nvSpPr>
        <p:spPr bwMode="auto">
          <a:xfrm>
            <a:off x="5986867" y="2575238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9" name="Abgerundetes Rechteck 88"/>
          <p:cNvSpPr/>
          <p:nvPr/>
        </p:nvSpPr>
        <p:spPr bwMode="auto">
          <a:xfrm>
            <a:off x="6047988" y="2641232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Industrielle Produktion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2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hteck 89"/>
          <p:cNvSpPr/>
          <p:nvPr/>
        </p:nvSpPr>
        <p:spPr bwMode="auto">
          <a:xfrm>
            <a:off x="5986867" y="3064612"/>
            <a:ext cx="1278733" cy="661055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1" name="Abgerundetes Rechteck 90"/>
          <p:cNvSpPr/>
          <p:nvPr/>
        </p:nvSpPr>
        <p:spPr bwMode="auto">
          <a:xfrm>
            <a:off x="6047988" y="3213265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Projektmanagement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2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hteck 96"/>
          <p:cNvSpPr/>
          <p:nvPr/>
        </p:nvSpPr>
        <p:spPr bwMode="auto">
          <a:xfrm>
            <a:off x="5986863" y="5583010"/>
            <a:ext cx="1278738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8" name="Abgerundetes Rechteck 97"/>
          <p:cNvSpPr/>
          <p:nvPr/>
        </p:nvSpPr>
        <p:spPr bwMode="auto">
          <a:xfrm>
            <a:off x="6047983" y="5634234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Wirtschafts-informatik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10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9" name="Rechteck 98"/>
          <p:cNvSpPr/>
          <p:nvPr/>
        </p:nvSpPr>
        <p:spPr bwMode="auto">
          <a:xfrm>
            <a:off x="7387830" y="4375438"/>
            <a:ext cx="1278733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0" name="Abgerundetes Rechteck 99"/>
          <p:cNvSpPr/>
          <p:nvPr/>
        </p:nvSpPr>
        <p:spPr bwMode="auto">
          <a:xfrm>
            <a:off x="7448951" y="4426663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WP PIM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10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1" name="Rechteck 100"/>
          <p:cNvSpPr/>
          <p:nvPr/>
        </p:nvSpPr>
        <p:spPr bwMode="auto">
          <a:xfrm>
            <a:off x="5986862" y="4986100"/>
            <a:ext cx="1278733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" name="Abgerundetes Rechteck 101"/>
          <p:cNvSpPr/>
          <p:nvPr/>
        </p:nvSpPr>
        <p:spPr bwMode="auto">
          <a:xfrm>
            <a:off x="6047983" y="5038623"/>
            <a:ext cx="1156494" cy="449677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WP WiWi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10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6" name="Rechteck 105"/>
          <p:cNvSpPr/>
          <p:nvPr/>
        </p:nvSpPr>
        <p:spPr bwMode="auto">
          <a:xfrm>
            <a:off x="5986867" y="4383493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7" name="Abgerundetes Rechteck 106"/>
          <p:cNvSpPr/>
          <p:nvPr/>
        </p:nvSpPr>
        <p:spPr bwMode="auto">
          <a:xfrm>
            <a:off x="6047988" y="4434718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Projektseminar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2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2" name="Rechteck 111"/>
          <p:cNvSpPr/>
          <p:nvPr/>
        </p:nvSpPr>
        <p:spPr bwMode="auto">
          <a:xfrm>
            <a:off x="7387832" y="4986100"/>
            <a:ext cx="1278733" cy="529412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3" name="Abgerundetes Rechteck 112"/>
          <p:cNvSpPr/>
          <p:nvPr/>
        </p:nvSpPr>
        <p:spPr bwMode="auto">
          <a:xfrm>
            <a:off x="7448953" y="5040290"/>
            <a:ext cx="1156494" cy="448010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Bachelorarbeit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10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4" name="Rechteck 113"/>
          <p:cNvSpPr/>
          <p:nvPr/>
        </p:nvSpPr>
        <p:spPr bwMode="auto">
          <a:xfrm>
            <a:off x="7387832" y="5463420"/>
            <a:ext cx="1278733" cy="661055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5" name="Abgerundetes Rechteck 114"/>
          <p:cNvSpPr/>
          <p:nvPr/>
        </p:nvSpPr>
        <p:spPr bwMode="auto">
          <a:xfrm>
            <a:off x="7448953" y="5634234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Kolloquium zur Bachelorarbeit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>
                <a:latin typeface="Arial Narrow" pitchFamily="34" charset="0"/>
              </a:rPr>
              <a:t>2</a:t>
            </a:r>
            <a:r>
              <a:rPr lang="de-DE" sz="900" b="1" dirty="0" smtClean="0">
                <a:latin typeface="Arial Narrow" pitchFamily="34" charset="0"/>
              </a:rPr>
              <a:t>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0" name="Abgerundetes Rechteck 69"/>
          <p:cNvSpPr/>
          <p:nvPr/>
        </p:nvSpPr>
        <p:spPr bwMode="auto">
          <a:xfrm>
            <a:off x="457605" y="4436018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Grundzüge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der BWL 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latin typeface="Arial Narrow" pitchFamily="34" charset="0"/>
              </a:rPr>
              <a:t>9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</p:txBody>
      </p:sp>
      <p:sp>
        <p:nvSpPr>
          <p:cNvPr id="74" name="Rechteck 73"/>
          <p:cNvSpPr/>
          <p:nvPr/>
        </p:nvSpPr>
        <p:spPr bwMode="auto">
          <a:xfrm>
            <a:off x="1782307" y="3772973"/>
            <a:ext cx="1372455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5" name="Abgerundetes Rechteck 74"/>
          <p:cNvSpPr/>
          <p:nvPr/>
        </p:nvSpPr>
        <p:spPr bwMode="auto">
          <a:xfrm>
            <a:off x="1835697" y="3824630"/>
            <a:ext cx="1224136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1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Tech. Grundlagen 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Lehrveranstaltung 1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Rechteck 75"/>
          <p:cNvSpPr/>
          <p:nvPr/>
        </p:nvSpPr>
        <p:spPr bwMode="auto">
          <a:xfrm>
            <a:off x="3154763" y="3772972"/>
            <a:ext cx="136757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7" name="Abgerundetes Rechteck 76"/>
          <p:cNvSpPr/>
          <p:nvPr/>
        </p:nvSpPr>
        <p:spPr bwMode="auto">
          <a:xfrm>
            <a:off x="3275854" y="3824629"/>
            <a:ext cx="1174387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1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Tech. Grundlagen 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Lehrveranstaltung 2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8" name="Rechteck 77"/>
          <p:cNvSpPr/>
          <p:nvPr/>
        </p:nvSpPr>
        <p:spPr bwMode="auto">
          <a:xfrm>
            <a:off x="3210211" y="4383061"/>
            <a:ext cx="138239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9" name="Abgerundetes Rechteck 78"/>
          <p:cNvSpPr/>
          <p:nvPr/>
        </p:nvSpPr>
        <p:spPr bwMode="auto">
          <a:xfrm>
            <a:off x="3275855" y="4434718"/>
            <a:ext cx="1174386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1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Tech. Grundlagen 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Lehrveranstaltung 1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0" name="Rechteck 79"/>
          <p:cNvSpPr/>
          <p:nvPr/>
        </p:nvSpPr>
        <p:spPr bwMode="auto">
          <a:xfrm>
            <a:off x="4592603" y="4383060"/>
            <a:ext cx="12716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1" name="Abgerundetes Rechteck 80"/>
          <p:cNvSpPr/>
          <p:nvPr/>
        </p:nvSpPr>
        <p:spPr bwMode="auto">
          <a:xfrm>
            <a:off x="4651281" y="4434717"/>
            <a:ext cx="1151838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1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Tech. Grundlagen 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Lehrveranstaltung 2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2" name="Rechteck 81"/>
          <p:cNvSpPr/>
          <p:nvPr/>
        </p:nvSpPr>
        <p:spPr bwMode="auto">
          <a:xfrm>
            <a:off x="4585503" y="4986099"/>
            <a:ext cx="1278734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3" name="Abgerundetes Rechteck 82"/>
          <p:cNvSpPr/>
          <p:nvPr/>
        </p:nvSpPr>
        <p:spPr bwMode="auto">
          <a:xfrm>
            <a:off x="4636315" y="5038623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Grundzüge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der </a:t>
            </a:r>
            <a:r>
              <a:rPr lang="de-DE" sz="900" b="1" dirty="0" smtClean="0">
                <a:latin typeface="Arial Narrow" pitchFamily="34" charset="0"/>
              </a:rPr>
              <a:t>VWL</a:t>
            </a:r>
            <a:endParaRPr lang="de-DE" sz="900" b="1" dirty="0">
              <a:latin typeface="Arial Narrow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latin typeface="Arial Narrow" pitchFamily="34" charset="0"/>
              </a:rPr>
              <a:t>9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277198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5542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</a:t>
            </a:r>
            <a:r>
              <a:rPr lang="de-DE" b="1" dirty="0">
                <a:solidFill>
                  <a:schemeClr val="bg1"/>
                </a:solidFill>
                <a:latin typeface="Arial Narrow" pitchFamily="34" charset="0"/>
              </a:rPr>
              <a:t>Wirtschaftsingenieurwesen ET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830917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>
                <a:solidFill>
                  <a:srgbClr val="002664"/>
                </a:solidFill>
                <a:latin typeface="Arial Narrow" pitchFamily="34" charset="0"/>
              </a:rPr>
              <a:t>Studiengang: </a:t>
            </a:r>
            <a:endParaRPr lang="de-DE" sz="3500" b="1" dirty="0" smtClean="0">
              <a:solidFill>
                <a:srgbClr val="002664"/>
              </a:solidFill>
              <a:latin typeface="Arial Narrow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Bachelor Wirtschaftsingenieurwesen ET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(WGBAET v3)</a:t>
            </a:r>
            <a:endParaRPr lang="de-DE" sz="35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39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3154762" y="5492676"/>
            <a:ext cx="1328511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00200" y="1271429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" pitchFamily="2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5542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 Narrow" pitchFamily="34" charset="0"/>
              </a:rPr>
              <a:t>Studiengang: Wirtschaftsingenieurwesen </a:t>
            </a:r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ET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8" name="Picture 7" descr="Unbenannt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88291"/>
              </p:ext>
            </p:extLst>
          </p:nvPr>
        </p:nvGraphicFramePr>
        <p:xfrm>
          <a:off x="353226" y="1601490"/>
          <a:ext cx="8464554" cy="452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59"/>
                <a:gridCol w="1410759"/>
                <a:gridCol w="1410759"/>
                <a:gridCol w="1410759"/>
                <a:gridCol w="1410759"/>
                <a:gridCol w="1410759"/>
              </a:tblGrid>
              <a:tr h="404127">
                <a:tc gridSpan="6">
                  <a:txBody>
                    <a:bodyPr/>
                    <a:lstStyle/>
                    <a:p>
                      <a:r>
                        <a:rPr lang="de-DE" sz="1600" b="1" i="1" dirty="0" smtClean="0"/>
                        <a:t>Bachelor-Studienverlauf Wirtschaftsingenieurwesen Elektrotechnik v3</a:t>
                      </a:r>
                      <a:r>
                        <a:rPr lang="de-DE" sz="1600" b="1" i="1" baseline="0" dirty="0" smtClean="0"/>
                        <a:t> </a:t>
                      </a:r>
                      <a:r>
                        <a:rPr lang="de-DE" sz="1600" b="1" i="1" dirty="0" smtClean="0"/>
                        <a:t>(ab WS14/15)</a:t>
                      </a:r>
                      <a:endParaRPr lang="de-DE" sz="1600" b="1" i="1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8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</a:tr>
              <a:tr h="492367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itchFamily="34" charset="0"/>
                        </a:rPr>
                        <a:t>1.Semester</a:t>
                      </a:r>
                    </a:p>
                    <a:p>
                      <a:pPr algn="ctr"/>
                      <a:r>
                        <a:rPr lang="de-DE" sz="1200" b="0" dirty="0" smtClean="0">
                          <a:latin typeface="Arial Narrow" pitchFamily="34" charset="0"/>
                        </a:rPr>
                        <a:t>29 LP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31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31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29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28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32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rgbClr val="ACCAD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</a:tbl>
          </a:graphicData>
        </a:graphic>
      </p:graphicFrame>
      <p:sp>
        <p:nvSpPr>
          <p:cNvPr id="11" name="Rechteck 10"/>
          <p:cNvSpPr/>
          <p:nvPr/>
        </p:nvSpPr>
        <p:spPr bwMode="auto">
          <a:xfrm>
            <a:off x="3210212" y="2498809"/>
            <a:ext cx="128440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3275855" y="2563087"/>
            <a:ext cx="1174385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Experimentalphysik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7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494616" y="2498809"/>
            <a:ext cx="136962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4646624" y="2569313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Technische Mechanik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99257" y="3108671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465534" y="3174576"/>
            <a:ext cx="1166417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</a:t>
            </a:r>
            <a:b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Mathematik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735458" y="3108671"/>
            <a:ext cx="13726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1835696" y="3174576"/>
            <a:ext cx="1224136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</a:t>
            </a:r>
            <a:b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Mathematik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399257" y="2498809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457605" y="2550033"/>
            <a:ext cx="1174346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Grundlagen der Elektrotechnik</a:t>
            </a: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A</a:t>
            </a:r>
            <a:endParaRPr lang="de-DE" sz="900" b="1" dirty="0"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1736337" y="2498809"/>
            <a:ext cx="137175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1835697" y="2550033"/>
            <a:ext cx="1224135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Grundlagen der Elektrotechnik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210212" y="3109104"/>
            <a:ext cx="129110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3275855" y="3160328"/>
            <a:ext cx="1174385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</a:t>
            </a:r>
            <a:b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Mathematik 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4585503" y="3108670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" name="Abgerundetes Rechteck 25"/>
          <p:cNvSpPr/>
          <p:nvPr/>
        </p:nvSpPr>
        <p:spPr bwMode="auto">
          <a:xfrm>
            <a:off x="4646624" y="3159894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Tech. Grundlagen </a:t>
            </a:r>
            <a:r>
              <a:rPr lang="de-DE" sz="900" b="1" dirty="0" smtClean="0">
                <a:latin typeface="Arial Narrow" pitchFamily="34" charset="0"/>
              </a:rPr>
              <a:t>3</a:t>
            </a:r>
            <a:endParaRPr lang="de-DE" sz="900" b="1" dirty="0">
              <a:latin typeface="Arial Narrow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Lehrveranstaltung </a:t>
            </a:r>
            <a:r>
              <a:rPr lang="de-DE" sz="900" b="1" dirty="0" smtClean="0">
                <a:latin typeface="Arial Narrow" pitchFamily="34" charset="0"/>
              </a:rPr>
              <a:t>1 4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4585503" y="3598044"/>
            <a:ext cx="1278733" cy="661055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" name="Abgerundetes Rechteck 27"/>
          <p:cNvSpPr/>
          <p:nvPr/>
        </p:nvSpPr>
        <p:spPr bwMode="auto">
          <a:xfrm>
            <a:off x="4646624" y="3752709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Tech. Grundlagen 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Lehrveranstaltung </a:t>
            </a:r>
            <a:r>
              <a:rPr lang="de-DE" sz="900" b="1" dirty="0" smtClean="0">
                <a:latin typeface="Arial Narrow" pitchFamily="34" charset="0"/>
              </a:rPr>
              <a:t>2 </a:t>
            </a:r>
            <a:r>
              <a:rPr lang="de-DE" sz="900" b="1" dirty="0">
                <a:latin typeface="Arial Narrow" pitchFamily="34" charset="0"/>
              </a:rPr>
              <a:t>5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1782307" y="4914181"/>
            <a:ext cx="274003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" name="Abgerundetes Rechteck 29"/>
          <p:cNvSpPr/>
          <p:nvPr/>
        </p:nvSpPr>
        <p:spPr bwMode="auto">
          <a:xfrm>
            <a:off x="1835697" y="4968371"/>
            <a:ext cx="261454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2 Laborpraktika</a:t>
            </a: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aus </a:t>
            </a: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Laborpraktikum A, B, C</a:t>
            </a: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2 x 2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406795" y="3701054"/>
            <a:ext cx="1308066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2" name="Abgerundetes Rechteck 31"/>
          <p:cNvSpPr/>
          <p:nvPr/>
        </p:nvSpPr>
        <p:spPr bwMode="auto">
          <a:xfrm>
            <a:off x="475458" y="3755365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latin typeface="Arial Narrow" pitchFamily="34" charset="0"/>
              </a:rPr>
              <a:t>Datenverarbeitung</a:t>
            </a:r>
            <a:endParaRPr lang="de-DE" sz="900" b="1"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</a:t>
            </a:r>
            <a:r>
              <a:rPr lang="de-DE" sz="900" b="1" dirty="0" smtClean="0">
                <a:latin typeface="Arial Narrow" pitchFamily="34" charset="0"/>
              </a:rPr>
              <a:t>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406795" y="4311575"/>
            <a:ext cx="1308066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3210212" y="5492676"/>
            <a:ext cx="1291109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" name="Abgerundetes Rechteck 34"/>
          <p:cNvSpPr/>
          <p:nvPr/>
        </p:nvSpPr>
        <p:spPr bwMode="auto">
          <a:xfrm>
            <a:off x="3275854" y="5541837"/>
            <a:ext cx="1174385" cy="450099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latin typeface="Arial Narrow" pitchFamily="34" charset="0"/>
              </a:rPr>
              <a:t>Gründzüge der Statistik </a:t>
            </a:r>
            <a:r>
              <a:rPr lang="de-DE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de-DE" sz="900" b="1" dirty="0">
              <a:latin typeface="Arial Narrow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latin typeface="Arial Narrow" pitchFamily="34" charset="0"/>
              </a:rPr>
              <a:t>5 LP</a:t>
            </a:r>
            <a:endParaRPr lang="de-DE" sz="900" b="1" dirty="0">
              <a:latin typeface="Arial Narrow" pitchFamily="34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1782307" y="5490613"/>
            <a:ext cx="1325784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" name="Abgerundetes Rechteck 36"/>
          <p:cNvSpPr/>
          <p:nvPr/>
        </p:nvSpPr>
        <p:spPr bwMode="auto">
          <a:xfrm>
            <a:off x="1835697" y="5541837"/>
            <a:ext cx="1224135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Grundzüge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der BWL </a:t>
            </a: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B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9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5986864" y="3717633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" name="Abgerundetes Rechteck 38"/>
          <p:cNvSpPr/>
          <p:nvPr/>
        </p:nvSpPr>
        <p:spPr bwMode="auto">
          <a:xfrm>
            <a:off x="6047983" y="3768857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Technisches WP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>
                <a:latin typeface="Arial Narrow" pitchFamily="34" charset="0"/>
              </a:rPr>
              <a:t>6</a:t>
            </a:r>
            <a:r>
              <a:rPr lang="de-DE" sz="900" b="1" dirty="0" smtClean="0">
                <a:latin typeface="Arial Narrow" pitchFamily="34" charset="0"/>
              </a:rPr>
              <a:t>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7326715" y="3717633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" name="Abgerundetes Rechteck 40"/>
          <p:cNvSpPr/>
          <p:nvPr/>
        </p:nvSpPr>
        <p:spPr bwMode="auto">
          <a:xfrm>
            <a:off x="7448953" y="3768857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Technisches WP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>
                <a:latin typeface="Arial Narrow" pitchFamily="34" charset="0"/>
              </a:rPr>
              <a:t>6</a:t>
            </a:r>
            <a:r>
              <a:rPr lang="de-DE" sz="900" b="1" dirty="0" smtClean="0">
                <a:latin typeface="Arial Narrow" pitchFamily="34" charset="0"/>
              </a:rPr>
              <a:t>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7384083" y="2503319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" name="Abgerundetes Rechteck 42"/>
          <p:cNvSpPr/>
          <p:nvPr/>
        </p:nvSpPr>
        <p:spPr bwMode="auto">
          <a:xfrm>
            <a:off x="7441433" y="2569313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Industrielle Produktion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2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7387830" y="2992593"/>
            <a:ext cx="1278733" cy="661055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5" name="Abgerundetes Rechteck 44"/>
          <p:cNvSpPr/>
          <p:nvPr/>
        </p:nvSpPr>
        <p:spPr bwMode="auto">
          <a:xfrm>
            <a:off x="7448951" y="3153250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Projektmanagement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2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5986863" y="5511091"/>
            <a:ext cx="1278738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7" name="Abgerundetes Rechteck 46"/>
          <p:cNvSpPr/>
          <p:nvPr/>
        </p:nvSpPr>
        <p:spPr bwMode="auto">
          <a:xfrm>
            <a:off x="6047983" y="5562315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Wirtschafts-informatik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10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7387830" y="4303519"/>
            <a:ext cx="1278733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9" name="Abgerundetes Rechteck 48"/>
          <p:cNvSpPr/>
          <p:nvPr/>
        </p:nvSpPr>
        <p:spPr bwMode="auto">
          <a:xfrm>
            <a:off x="7448951" y="4354744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WP PIM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10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5986862" y="4914181"/>
            <a:ext cx="1278733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" name="Abgerundetes Rechteck 50"/>
          <p:cNvSpPr/>
          <p:nvPr/>
        </p:nvSpPr>
        <p:spPr bwMode="auto">
          <a:xfrm>
            <a:off x="6047983" y="4966704"/>
            <a:ext cx="1156494" cy="449677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WP WiWi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10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5986867" y="4311574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3" name="Abgerundetes Rechteck 52"/>
          <p:cNvSpPr/>
          <p:nvPr/>
        </p:nvSpPr>
        <p:spPr bwMode="auto">
          <a:xfrm>
            <a:off x="6047988" y="4362799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Projektseminar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2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7387832" y="4914181"/>
            <a:ext cx="1278733" cy="529412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" name="Abgerundetes Rechteck 54"/>
          <p:cNvSpPr/>
          <p:nvPr/>
        </p:nvSpPr>
        <p:spPr bwMode="auto">
          <a:xfrm>
            <a:off x="7448953" y="4968371"/>
            <a:ext cx="1156494" cy="448010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Bachelorarbeit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10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Rechteck 55"/>
          <p:cNvSpPr/>
          <p:nvPr/>
        </p:nvSpPr>
        <p:spPr bwMode="auto">
          <a:xfrm>
            <a:off x="7387832" y="5391501"/>
            <a:ext cx="1278733" cy="661055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7" name="Abgerundetes Rechteck 56"/>
          <p:cNvSpPr/>
          <p:nvPr/>
        </p:nvSpPr>
        <p:spPr bwMode="auto">
          <a:xfrm>
            <a:off x="7448953" y="5562315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Kolloquium zur Bachelorarbeit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>
                <a:latin typeface="Arial Narrow" pitchFamily="34" charset="0"/>
              </a:rPr>
              <a:t>2</a:t>
            </a:r>
            <a:r>
              <a:rPr lang="de-DE" sz="900" b="1" dirty="0" smtClean="0">
                <a:latin typeface="Arial Narrow" pitchFamily="34" charset="0"/>
              </a:rPr>
              <a:t>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Abgerundetes Rechteck 57"/>
          <p:cNvSpPr/>
          <p:nvPr/>
        </p:nvSpPr>
        <p:spPr bwMode="auto">
          <a:xfrm>
            <a:off x="457605" y="4364099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Grundzüge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der BWL 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latin typeface="Arial Narrow" pitchFamily="34" charset="0"/>
              </a:rPr>
              <a:t>9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</p:txBody>
      </p:sp>
      <p:sp>
        <p:nvSpPr>
          <p:cNvPr id="59" name="Rechteck 58"/>
          <p:cNvSpPr/>
          <p:nvPr/>
        </p:nvSpPr>
        <p:spPr bwMode="auto">
          <a:xfrm>
            <a:off x="1782307" y="3701054"/>
            <a:ext cx="1372455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0" name="Abgerundetes Rechteck 59"/>
          <p:cNvSpPr/>
          <p:nvPr/>
        </p:nvSpPr>
        <p:spPr bwMode="auto">
          <a:xfrm>
            <a:off x="1835697" y="3752711"/>
            <a:ext cx="1224136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1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Tech. Grundlagen 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Lehrveranstaltung 1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1" name="Rechteck 60"/>
          <p:cNvSpPr/>
          <p:nvPr/>
        </p:nvSpPr>
        <p:spPr bwMode="auto">
          <a:xfrm>
            <a:off x="3154763" y="3701053"/>
            <a:ext cx="136757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2" name="Abgerundetes Rechteck 61"/>
          <p:cNvSpPr/>
          <p:nvPr/>
        </p:nvSpPr>
        <p:spPr bwMode="auto">
          <a:xfrm>
            <a:off x="3275854" y="3752710"/>
            <a:ext cx="1174387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1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Tech. Grundlagen 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Lehrveranstaltung 2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3" name="Rechteck 62"/>
          <p:cNvSpPr/>
          <p:nvPr/>
        </p:nvSpPr>
        <p:spPr bwMode="auto">
          <a:xfrm>
            <a:off x="3210211" y="4311142"/>
            <a:ext cx="138239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4" name="Abgerundetes Rechteck 63"/>
          <p:cNvSpPr/>
          <p:nvPr/>
        </p:nvSpPr>
        <p:spPr bwMode="auto">
          <a:xfrm>
            <a:off x="3275855" y="4362799"/>
            <a:ext cx="1174386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1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Tech. Grundlagen 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Lehrveranstaltung 1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4592603" y="4311141"/>
            <a:ext cx="12716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6" name="Abgerundetes Rechteck 65"/>
          <p:cNvSpPr/>
          <p:nvPr/>
        </p:nvSpPr>
        <p:spPr bwMode="auto">
          <a:xfrm>
            <a:off x="4651281" y="4362798"/>
            <a:ext cx="1151838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1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Tech. Grundlagen 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Lehrveranstaltung 2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7" name="Rechteck 66"/>
          <p:cNvSpPr/>
          <p:nvPr/>
        </p:nvSpPr>
        <p:spPr bwMode="auto">
          <a:xfrm>
            <a:off x="4585503" y="4914180"/>
            <a:ext cx="1278734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8" name="Abgerundetes Rechteck 67"/>
          <p:cNvSpPr/>
          <p:nvPr/>
        </p:nvSpPr>
        <p:spPr bwMode="auto">
          <a:xfrm>
            <a:off x="4636315" y="4966704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Grundzüge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der </a:t>
            </a:r>
            <a:r>
              <a:rPr lang="de-DE" sz="900" b="1" dirty="0" smtClean="0">
                <a:latin typeface="Arial Narrow" pitchFamily="34" charset="0"/>
              </a:rPr>
              <a:t>VWL</a:t>
            </a:r>
            <a:endParaRPr lang="de-DE" sz="900" b="1" dirty="0">
              <a:latin typeface="Arial Narrow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latin typeface="Arial Narrow" pitchFamily="34" charset="0"/>
              </a:rPr>
              <a:t>9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136770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5542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Wirtschaftsingenieurwesen ET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04525" y="1590558"/>
            <a:ext cx="4840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Voraussetzung zum Beginn der Bachelorarbeit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10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650" y="1652471"/>
            <a:ext cx="219075" cy="219075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2287" y="1978612"/>
            <a:ext cx="783113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Alle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Module des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Grundstudiums sind erfolgreich absolviert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Bearbeitungszeitraum: 20 Wochen</a:t>
            </a:r>
          </a:p>
        </p:txBody>
      </p:sp>
    </p:spTree>
    <p:extLst>
      <p:ext uri="{BB962C8B-B14F-4D97-AF65-F5344CB8AC3E}">
        <p14:creationId xmlns:p14="http://schemas.microsoft.com/office/powerpoint/2010/main" val="638636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2653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Die Studienberatung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1946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330033" y="6195918"/>
            <a:ext cx="6543300" cy="152400"/>
          </a:xfrm>
          <a:prstGeom prst="rect">
            <a:avLst/>
          </a:prstGeom>
          <a:solidFill>
            <a:srgbClr val="0026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>
              <a:latin typeface="Times" pitchFamily="28" charset="0"/>
              <a:ea typeface="ヒラギノ角ゴ Pro W3" pitchFamily="84" charset="-128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30033" y="1412755"/>
            <a:ext cx="6543300" cy="152400"/>
          </a:xfrm>
          <a:prstGeom prst="rect">
            <a:avLst/>
          </a:prstGeom>
          <a:solidFill>
            <a:srgbClr val="0026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>
              <a:latin typeface="Times" pitchFamily="28" charset="0"/>
              <a:ea typeface="ヒラギノ角ゴ Pro W3" pitchFamily="84" charset="-128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79" y="1565155"/>
            <a:ext cx="6623653" cy="46632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46137" y="2648327"/>
            <a:ext cx="783113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800" b="1" u="sng" dirty="0" smtClean="0">
                <a:solidFill>
                  <a:srgbClr val="002664"/>
                </a:solidFill>
                <a:latin typeface="Arial Narrow" pitchFamily="34" charset="0"/>
              </a:rPr>
              <a:t>1. Variante: ohne Einschränkung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alle Module des Vertiefungsstudiums abgeschlossen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Bachelorarbeit angemeldet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Genehmigung im ZPS beantragen</a:t>
            </a:r>
          </a:p>
          <a:p>
            <a:pPr>
              <a:spcAft>
                <a:spcPts val="1200"/>
              </a:spcAft>
            </a:pPr>
            <a:endParaRPr lang="de-DE" sz="200" b="1" dirty="0" smtClean="0">
              <a:solidFill>
                <a:srgbClr val="002664"/>
              </a:solidFill>
              <a:latin typeface="Arial Narrow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1800" b="1" u="sng" dirty="0" smtClean="0">
                <a:solidFill>
                  <a:srgbClr val="002664"/>
                </a:solidFill>
                <a:latin typeface="Arial Narrow" pitchFamily="34" charset="0"/>
              </a:rPr>
              <a:t>2. Variante: 2 Masterprüfungen vorziehen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höchstens 2 Module aus dem Vertiefungsstudium ausstehend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Bachelorarbeit angemeldet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nur für das Semester gültig, in dem die Bearbeitungszeit der Bachelorarbeit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endet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Genehmigung im ZPS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beantragen </a:t>
            </a:r>
            <a:endParaRPr lang="de-DE" sz="18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06500" y="2241277"/>
            <a:ext cx="4105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Vorziehen von Master- Veranstaltungen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5" name="Picture 9" descr="Unbenann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2303190"/>
            <a:ext cx="219075" cy="219075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0312" y="1619375"/>
            <a:ext cx="7831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Nach abgeschlossenem Bachelor im Studierendensekretariat umschreiben</a:t>
            </a:r>
            <a:endParaRPr lang="de-DE" sz="18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2550" y="1212782"/>
            <a:ext cx="31133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Übergang in die Masterphase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8" name="Picture 9" descr="Unbenann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675" y="1274699"/>
            <a:ext cx="219075" cy="219075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5613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Wirtschaftsingenieurwesen ET 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12" name="Picture 7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6701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46153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Ingenieurinformatik ET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770303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>
                <a:solidFill>
                  <a:srgbClr val="002664"/>
                </a:solidFill>
                <a:latin typeface="Arial Narrow" pitchFamily="34" charset="0"/>
              </a:rPr>
              <a:t>Studiengang: </a:t>
            </a:r>
            <a:endParaRPr lang="de-DE" sz="3500" b="1" dirty="0" smtClean="0">
              <a:solidFill>
                <a:srgbClr val="002664"/>
              </a:solidFill>
              <a:latin typeface="Arial Narrow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Ingenieurinformatik ET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(IETBA v1)</a:t>
            </a:r>
            <a:endParaRPr lang="de-DE" sz="35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50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46137" y="1629425"/>
            <a:ext cx="78311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75 LP/ECTS im 1.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Studienabschnitt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Letzte Modulprüfung kann erst nach Nachweis des Industriepraktikums gemacht werden</a:t>
            </a:r>
            <a:endParaRPr lang="de-DE" sz="18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46153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Ingenieurinformatik ET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149370" y="1191261"/>
            <a:ext cx="47852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Zugangsvoraussetzungen 2. Studienabschnitt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pic>
        <p:nvPicPr>
          <p:cNvPr id="34825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284288"/>
            <a:ext cx="219075" cy="219075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49370" y="2605722"/>
            <a:ext cx="471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Voraussetzung zum Begin der Bachelorarbeit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10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650" y="2696240"/>
            <a:ext cx="219075" cy="219075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2287" y="3100752"/>
            <a:ext cx="783113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12-wöchiges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Industriepraktikum in PAUL eingetragen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dazu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vollständig bescheinigt, dem Prüfungssekretariat vorlegen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Alle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Module des Grundstudiums sind erfolgreich absolviert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Bearbeitungszeit: 6 Monate</a:t>
            </a:r>
          </a:p>
        </p:txBody>
      </p:sp>
      <p:pic>
        <p:nvPicPr>
          <p:cNvPr id="13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295" y="5051918"/>
            <a:ext cx="219075" cy="219075"/>
          </a:xfrm>
          <a:prstGeom prst="rect">
            <a:avLst/>
          </a:prstGeom>
          <a:noFill/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49370" y="4961400"/>
            <a:ext cx="5454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Hinweis: Auslaufen des Studiengangs am 01.04.2018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23008" y="5547819"/>
            <a:ext cx="7831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SS17 letzte Angebote von Lehrveranstaltungen</a:t>
            </a:r>
            <a:endParaRPr lang="de-DE" sz="18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600200" y="1466638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" pitchFamily="2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4685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Ingenieurinformatik ET 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43015" name="Picture 7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pic>
        <p:nvPicPr>
          <p:cNvPr id="81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33" y="1592408"/>
            <a:ext cx="8464554" cy="4529650"/>
          </a:xfrm>
          <a:prstGeom prst="rect">
            <a:avLst/>
          </a:prstGeom>
        </p:spPr>
      </p:pic>
      <p:sp>
        <p:nvSpPr>
          <p:cNvPr id="83" name="Rechteck 82"/>
          <p:cNvSpPr/>
          <p:nvPr/>
        </p:nvSpPr>
        <p:spPr bwMode="auto">
          <a:xfrm>
            <a:off x="358785" y="3081269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7" name="Abgerundetes Rechteck 86"/>
          <p:cNvSpPr/>
          <p:nvPr/>
        </p:nvSpPr>
        <p:spPr bwMode="auto">
          <a:xfrm>
            <a:off x="419904" y="3132493"/>
            <a:ext cx="1217615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Experimentalphysik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+ 2 | 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1" name="Rechteck 90"/>
          <p:cNvSpPr/>
          <p:nvPr/>
        </p:nvSpPr>
        <p:spPr bwMode="auto">
          <a:xfrm>
            <a:off x="358785" y="2490718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4" name="Abgerundetes Rechteck 93"/>
          <p:cNvSpPr/>
          <p:nvPr/>
        </p:nvSpPr>
        <p:spPr bwMode="auto">
          <a:xfrm>
            <a:off x="419904" y="2541942"/>
            <a:ext cx="127357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4 + 2 | 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5" name="Rechteck 94"/>
          <p:cNvSpPr/>
          <p:nvPr/>
        </p:nvSpPr>
        <p:spPr bwMode="auto">
          <a:xfrm>
            <a:off x="1698636" y="2490718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6" name="Abgerundetes Rechteck 95"/>
          <p:cNvSpPr/>
          <p:nvPr/>
        </p:nvSpPr>
        <p:spPr bwMode="auto">
          <a:xfrm>
            <a:off x="1728798" y="2541942"/>
            <a:ext cx="124857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+2 | 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hteck 97"/>
          <p:cNvSpPr/>
          <p:nvPr/>
        </p:nvSpPr>
        <p:spPr bwMode="auto">
          <a:xfrm>
            <a:off x="358785" y="3690232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4" name="Abgerundetes Rechteck 103"/>
          <p:cNvSpPr/>
          <p:nvPr/>
        </p:nvSpPr>
        <p:spPr bwMode="auto">
          <a:xfrm>
            <a:off x="419904" y="3741456"/>
            <a:ext cx="127357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Grundlagen der Elektrotechnik</a:t>
            </a:r>
            <a:r>
              <a:rPr kumimoji="0" lang="de-DE" sz="9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A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+ 2 | 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5" name="Rechteck 104"/>
          <p:cNvSpPr/>
          <p:nvPr/>
        </p:nvSpPr>
        <p:spPr bwMode="auto">
          <a:xfrm>
            <a:off x="1698636" y="3690232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6" name="Abgerundetes Rechteck 105"/>
          <p:cNvSpPr/>
          <p:nvPr/>
        </p:nvSpPr>
        <p:spPr bwMode="auto">
          <a:xfrm>
            <a:off x="1728800" y="3741456"/>
            <a:ext cx="1248567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b="1" smtClean="0">
                <a:latin typeface="Arial Narrow" pitchFamily="34" charset="0"/>
              </a:rPr>
              <a:t>Grundlagen der Elektrotechnik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+2 | 7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7" name="Rechteck 106"/>
          <p:cNvSpPr/>
          <p:nvPr/>
        </p:nvSpPr>
        <p:spPr bwMode="auto">
          <a:xfrm>
            <a:off x="1728801" y="3081269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0" name="Rechteck 109"/>
          <p:cNvSpPr/>
          <p:nvPr/>
        </p:nvSpPr>
        <p:spPr bwMode="auto">
          <a:xfrm>
            <a:off x="3068652" y="3081269"/>
            <a:ext cx="1400967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1" name="Abgerundetes Rechteck 110"/>
          <p:cNvSpPr/>
          <p:nvPr/>
        </p:nvSpPr>
        <p:spPr bwMode="auto">
          <a:xfrm>
            <a:off x="3190886" y="3132493"/>
            <a:ext cx="121761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Halbleiter-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bauelemente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2 +2 | 4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6" name="Abgerundetes Rechteck 115"/>
          <p:cNvSpPr/>
          <p:nvPr/>
        </p:nvSpPr>
        <p:spPr bwMode="auto">
          <a:xfrm>
            <a:off x="1789920" y="3132493"/>
            <a:ext cx="1278732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Werkstoffe</a:t>
            </a:r>
            <a:r>
              <a:rPr kumimoji="0" lang="de-DE" sz="9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der Elektrotechnik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2 + 1 | 4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7" name="Rechteck 116"/>
          <p:cNvSpPr/>
          <p:nvPr/>
        </p:nvSpPr>
        <p:spPr bwMode="auto">
          <a:xfrm>
            <a:off x="358785" y="4298100"/>
            <a:ext cx="1339851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8" name="Rechteck 117"/>
          <p:cNvSpPr/>
          <p:nvPr/>
        </p:nvSpPr>
        <p:spPr bwMode="auto">
          <a:xfrm>
            <a:off x="1698636" y="4298100"/>
            <a:ext cx="1339851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9" name="Rechteck 118"/>
          <p:cNvSpPr/>
          <p:nvPr/>
        </p:nvSpPr>
        <p:spPr bwMode="auto">
          <a:xfrm>
            <a:off x="4530737" y="3081269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0" name="Abgerundetes Rechteck 119"/>
          <p:cNvSpPr/>
          <p:nvPr/>
        </p:nvSpPr>
        <p:spPr bwMode="auto">
          <a:xfrm>
            <a:off x="4591858" y="3132493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Signaltheorie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2 +2 | 5LP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1" name="Rechteck 120"/>
          <p:cNvSpPr/>
          <p:nvPr/>
        </p:nvSpPr>
        <p:spPr bwMode="auto">
          <a:xfrm>
            <a:off x="4530737" y="3570643"/>
            <a:ext cx="1278733" cy="661055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2" name="Abgerundetes Rechteck 121"/>
          <p:cNvSpPr/>
          <p:nvPr/>
        </p:nvSpPr>
        <p:spPr bwMode="auto">
          <a:xfrm>
            <a:off x="4591858" y="3741457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Systemtheorie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2 +2 | 5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3" name="Rechteck 122"/>
          <p:cNvSpPr/>
          <p:nvPr/>
        </p:nvSpPr>
        <p:spPr bwMode="auto">
          <a:xfrm>
            <a:off x="3124613" y="3622735"/>
            <a:ext cx="1339847" cy="608963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4" name="Abgerundetes Rechteck 123"/>
          <p:cNvSpPr/>
          <p:nvPr/>
        </p:nvSpPr>
        <p:spPr bwMode="auto">
          <a:xfrm>
            <a:off x="3185733" y="3741456"/>
            <a:ext cx="1217609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Praktikum</a:t>
            </a:r>
            <a:r>
              <a:rPr kumimoji="0" lang="de-DE" sz="9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Bauelemente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3 | 2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5" name="Rechteck 124"/>
          <p:cNvSpPr/>
          <p:nvPr/>
        </p:nvSpPr>
        <p:spPr bwMode="auto">
          <a:xfrm>
            <a:off x="4530739" y="4888650"/>
            <a:ext cx="1278732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6" name="Abgerundetes Rechteck 125"/>
          <p:cNvSpPr/>
          <p:nvPr/>
        </p:nvSpPr>
        <p:spPr bwMode="auto">
          <a:xfrm>
            <a:off x="4591858" y="4939874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Konz. und Meth. d. Systemsoftware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4 + 2 | 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7" name="Rechteck 126"/>
          <p:cNvSpPr/>
          <p:nvPr/>
        </p:nvSpPr>
        <p:spPr bwMode="auto">
          <a:xfrm>
            <a:off x="4530740" y="4298098"/>
            <a:ext cx="1278732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8" name="Abgerundetes Rechteck 127"/>
          <p:cNvSpPr/>
          <p:nvPr/>
        </p:nvSpPr>
        <p:spPr bwMode="auto">
          <a:xfrm>
            <a:off x="4591859" y="4349322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Datenstrukt. </a:t>
            </a:r>
            <a:r>
              <a:rPr lang="de-DE" sz="900" b="1" dirty="0" smtClean="0">
                <a:latin typeface="Arial Narrow" pitchFamily="34" charset="0"/>
              </a:rPr>
              <a:t>u</a:t>
            </a: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nd Algorithmen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4 + 2 | 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9" name="Rechteck 128"/>
          <p:cNvSpPr/>
          <p:nvPr/>
        </p:nvSpPr>
        <p:spPr bwMode="auto">
          <a:xfrm>
            <a:off x="5961872" y="4298100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0" name="Rechteck 129"/>
          <p:cNvSpPr/>
          <p:nvPr/>
        </p:nvSpPr>
        <p:spPr bwMode="auto">
          <a:xfrm>
            <a:off x="7301723" y="4298100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1" name="Abgerundetes Rechteck 130"/>
          <p:cNvSpPr/>
          <p:nvPr/>
        </p:nvSpPr>
        <p:spPr bwMode="auto">
          <a:xfrm>
            <a:off x="6022990" y="4349324"/>
            <a:ext cx="2557461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Wahlpflichtfächer</a:t>
            </a:r>
            <a:r>
              <a:rPr kumimoji="0" lang="de-DE" sz="9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Elektrotechnik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+ 4 | 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2" name="Rechteck 131"/>
          <p:cNvSpPr/>
          <p:nvPr/>
        </p:nvSpPr>
        <p:spPr bwMode="auto">
          <a:xfrm>
            <a:off x="7362837" y="2490718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3" name="Rechteck 132"/>
          <p:cNvSpPr/>
          <p:nvPr/>
        </p:nvSpPr>
        <p:spPr bwMode="auto">
          <a:xfrm>
            <a:off x="7362837" y="2980092"/>
            <a:ext cx="1278733" cy="661055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4" name="Abgerundetes Rechteck 133"/>
          <p:cNvSpPr/>
          <p:nvPr/>
        </p:nvSpPr>
        <p:spPr bwMode="auto">
          <a:xfrm>
            <a:off x="7423958" y="2541942"/>
            <a:ext cx="1156494" cy="102870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Wahlpflichtfächer Elektrotechnik/ Informatik/ Maschinenbau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6 + 6 | 12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5" name="Rechteck 134"/>
          <p:cNvSpPr/>
          <p:nvPr/>
        </p:nvSpPr>
        <p:spPr bwMode="auto">
          <a:xfrm>
            <a:off x="5961870" y="2490718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6" name="Rechteck 135"/>
          <p:cNvSpPr/>
          <p:nvPr/>
        </p:nvSpPr>
        <p:spPr bwMode="auto">
          <a:xfrm>
            <a:off x="5961870" y="3032184"/>
            <a:ext cx="1278733" cy="608963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7" name="Abgerundetes Rechteck 136"/>
          <p:cNvSpPr/>
          <p:nvPr/>
        </p:nvSpPr>
        <p:spPr bwMode="auto">
          <a:xfrm>
            <a:off x="6022991" y="3150906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b="1" smtClean="0">
                <a:latin typeface="Arial Narrow" pitchFamily="34" charset="0"/>
              </a:rPr>
              <a:t>Regelungstechnik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+ 2 | 5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" name="Rechteck 137"/>
          <p:cNvSpPr/>
          <p:nvPr/>
        </p:nvSpPr>
        <p:spPr bwMode="auto">
          <a:xfrm>
            <a:off x="5961870" y="3641147"/>
            <a:ext cx="1278733" cy="607867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9" name="Abgerundetes Rechteck 138"/>
          <p:cNvSpPr/>
          <p:nvPr/>
        </p:nvSpPr>
        <p:spPr bwMode="auto">
          <a:xfrm>
            <a:off x="6022991" y="3758773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b="1" smtClean="0">
                <a:latin typeface="Arial Narrow" pitchFamily="34" charset="0"/>
              </a:rPr>
              <a:t>Schaltungstechnik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+ 2 | 5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0" name="Rechteck 139"/>
          <p:cNvSpPr/>
          <p:nvPr/>
        </p:nvSpPr>
        <p:spPr bwMode="auto">
          <a:xfrm>
            <a:off x="5961870" y="4888650"/>
            <a:ext cx="1278733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1" name="Abgerundetes Rechteck 140"/>
          <p:cNvSpPr/>
          <p:nvPr/>
        </p:nvSpPr>
        <p:spPr bwMode="auto">
          <a:xfrm>
            <a:off x="6022991" y="4939875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b="1" smtClean="0">
                <a:latin typeface="Arial Narrow" pitchFamily="34" charset="0"/>
              </a:rPr>
              <a:t>Softwareentwurf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+1 | 4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2" name="Rechteck 141"/>
          <p:cNvSpPr/>
          <p:nvPr/>
        </p:nvSpPr>
        <p:spPr bwMode="auto">
          <a:xfrm>
            <a:off x="7362837" y="4888651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" name="Abgerundetes Rechteck 142"/>
          <p:cNvSpPr/>
          <p:nvPr/>
        </p:nvSpPr>
        <p:spPr bwMode="auto">
          <a:xfrm>
            <a:off x="7423958" y="4939875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Bachelorarbeit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300 h | 12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4" name="Rechteck 143"/>
          <p:cNvSpPr/>
          <p:nvPr/>
        </p:nvSpPr>
        <p:spPr bwMode="auto">
          <a:xfrm>
            <a:off x="7362837" y="5378025"/>
            <a:ext cx="1278733" cy="661055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5" name="Abgerundetes Rechteck 144"/>
          <p:cNvSpPr/>
          <p:nvPr/>
        </p:nvSpPr>
        <p:spPr bwMode="auto">
          <a:xfrm>
            <a:off x="7423958" y="5548839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Kolloquium zur Bachelorarbeit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3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6" name="Rechteck 145"/>
          <p:cNvSpPr/>
          <p:nvPr/>
        </p:nvSpPr>
        <p:spPr bwMode="auto">
          <a:xfrm>
            <a:off x="3129767" y="2490718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7" name="Abgerundetes Rechteck 146"/>
          <p:cNvSpPr/>
          <p:nvPr/>
        </p:nvSpPr>
        <p:spPr bwMode="auto">
          <a:xfrm>
            <a:off x="3190886" y="2541942"/>
            <a:ext cx="127357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+ 2 | 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8" name="Rechteck 147"/>
          <p:cNvSpPr/>
          <p:nvPr/>
        </p:nvSpPr>
        <p:spPr bwMode="auto">
          <a:xfrm>
            <a:off x="4469618" y="2490718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9" name="Abgerundetes Rechteck 148"/>
          <p:cNvSpPr/>
          <p:nvPr/>
        </p:nvSpPr>
        <p:spPr bwMode="auto">
          <a:xfrm>
            <a:off x="4499780" y="2541942"/>
            <a:ext cx="124857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2 +2 | 6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0" name="Abgerundetes Rechteck 149"/>
          <p:cNvSpPr/>
          <p:nvPr/>
        </p:nvSpPr>
        <p:spPr bwMode="auto">
          <a:xfrm>
            <a:off x="1728802" y="4349324"/>
            <a:ext cx="1248566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b="1" smtClean="0">
                <a:latin typeface="Arial Narrow" pitchFamily="34" charset="0"/>
              </a:rPr>
              <a:t>Grundlagen der Programmiersprachen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+ 2 | 4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1" name="Abgerundetes Rechteck 150"/>
          <p:cNvSpPr/>
          <p:nvPr/>
        </p:nvSpPr>
        <p:spPr bwMode="auto">
          <a:xfrm>
            <a:off x="414746" y="4349324"/>
            <a:ext cx="1278732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Grundlagen</a:t>
            </a:r>
            <a:r>
              <a:rPr kumimoji="0" lang="de-DE" sz="9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der Programmierung 1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+ 2 | 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2" name="Rechteck 151"/>
          <p:cNvSpPr/>
          <p:nvPr/>
        </p:nvSpPr>
        <p:spPr bwMode="auto">
          <a:xfrm>
            <a:off x="3124610" y="4298100"/>
            <a:ext cx="1339850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3" name="Abgerundetes Rechteck 152"/>
          <p:cNvSpPr/>
          <p:nvPr/>
        </p:nvSpPr>
        <p:spPr bwMode="auto">
          <a:xfrm>
            <a:off x="3185729" y="4349324"/>
            <a:ext cx="1211768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Modellierung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+ 4 | 10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4" name="Rechteck 153"/>
          <p:cNvSpPr/>
          <p:nvPr/>
        </p:nvSpPr>
        <p:spPr bwMode="auto">
          <a:xfrm>
            <a:off x="1728802" y="4888651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5" name="Rechteck 154"/>
          <p:cNvSpPr/>
          <p:nvPr/>
        </p:nvSpPr>
        <p:spPr bwMode="auto">
          <a:xfrm>
            <a:off x="3068653" y="4888651"/>
            <a:ext cx="1400967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6" name="Abgerundetes Rechteck 155"/>
          <p:cNvSpPr/>
          <p:nvPr/>
        </p:nvSpPr>
        <p:spPr bwMode="auto">
          <a:xfrm>
            <a:off x="3129769" y="4939875"/>
            <a:ext cx="1278732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Technische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Informatik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2 + 2 | 4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Abgerundetes Rechteck 156"/>
          <p:cNvSpPr/>
          <p:nvPr/>
        </p:nvSpPr>
        <p:spPr bwMode="auto">
          <a:xfrm>
            <a:off x="1820872" y="4939875"/>
            <a:ext cx="1217615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Digitaltechnik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2 + 2 | 4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Abgerundetes Rechteck 157"/>
          <p:cNvSpPr/>
          <p:nvPr/>
        </p:nvSpPr>
        <p:spPr bwMode="auto">
          <a:xfrm>
            <a:off x="6022989" y="2541942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b="1" smtClean="0">
                <a:latin typeface="Arial Narrow" pitchFamily="34" charset="0"/>
              </a:rPr>
              <a:t>Nachrichtentechnik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+ 2 | 5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9" name="Rechteck 158"/>
          <p:cNvSpPr/>
          <p:nvPr/>
        </p:nvSpPr>
        <p:spPr bwMode="auto">
          <a:xfrm>
            <a:off x="5961868" y="5430117"/>
            <a:ext cx="1278733" cy="608962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0" name="Abgerundetes Rechteck 159"/>
          <p:cNvSpPr/>
          <p:nvPr/>
        </p:nvSpPr>
        <p:spPr bwMode="auto">
          <a:xfrm>
            <a:off x="6022989" y="5548838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Praktikum Ingenieurinformatik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1 + 5 | 6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46137" y="3092462"/>
            <a:ext cx="7831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Antrag an die Prüfungsausschussvorsitzende Prof. Hellebrand auf Erlaubnis zum Vorziehen von Leistungen des Master-Studiengangs Computer Engineering (CEMA);</a:t>
            </a:r>
            <a:b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</a:b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Angabe der Veranstaltungen notwendig</a:t>
            </a:r>
            <a:endParaRPr lang="de-DE" sz="18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06500" y="2685412"/>
            <a:ext cx="4105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Vorziehen von Master- Veranstaltungen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5" name="Picture 9" descr="Unbenann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2747325"/>
            <a:ext cx="219075" cy="219075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0312" y="1723548"/>
            <a:ext cx="783113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Übergang in Computer Engineering Master</a:t>
            </a:r>
            <a:endParaRPr lang="de-DE" sz="1800" b="1" dirty="0">
              <a:solidFill>
                <a:srgbClr val="002664"/>
              </a:solidFill>
              <a:latin typeface="Arial Narrow" pitchFamily="34" charset="0"/>
            </a:endParaRP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Nach abgeschlossenem Bachelor im Studierendensekretariat umschreiben</a:t>
            </a:r>
            <a:endParaRPr lang="de-DE" sz="18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2550" y="1352123"/>
            <a:ext cx="31133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Übergang in die Masterphase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8" name="Picture 9" descr="Unbenann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675" y="1414040"/>
            <a:ext cx="219075" cy="219075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4685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Ingenieurinformatik ET 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13" name="Picture 7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64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Computer Engineering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770303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>
                <a:solidFill>
                  <a:srgbClr val="002664"/>
                </a:solidFill>
                <a:latin typeface="Arial Narrow" pitchFamily="34" charset="0"/>
              </a:rPr>
              <a:t>Studiengang: </a:t>
            </a:r>
            <a:endParaRPr lang="de-DE" sz="3500" b="1" dirty="0" smtClean="0">
              <a:solidFill>
                <a:srgbClr val="002664"/>
              </a:solidFill>
              <a:latin typeface="Arial Narrow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Computer Engineering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(CEBA v1)</a:t>
            </a:r>
            <a:endParaRPr lang="de-DE" sz="35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13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46137" y="1771925"/>
            <a:ext cx="7831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52 LP/ECTS im Grundstudium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Computer Engineering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06500" y="1222375"/>
            <a:ext cx="47852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Zugangsvoraussetzungen 2. Studienabschnitt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pic>
        <p:nvPicPr>
          <p:cNvPr id="34825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284288"/>
            <a:ext cx="219075" cy="219075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04525" y="3093502"/>
            <a:ext cx="4840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Voraussetzung zum Beginn der Bachelorarbeit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10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650" y="3155415"/>
            <a:ext cx="219075" cy="219075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2287" y="3607427"/>
            <a:ext cx="783113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1. Studienabschnitt und </a:t>
            </a:r>
            <a:r>
              <a:rPr lang="de-DE" sz="1800" b="1" dirty="0" err="1" smtClean="0">
                <a:solidFill>
                  <a:srgbClr val="002664"/>
                </a:solidFill>
                <a:latin typeface="Arial Narrow" pitchFamily="34" charset="0"/>
              </a:rPr>
              <a:t>Mentorenprogramm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 </a:t>
            </a:r>
            <a:r>
              <a:rPr lang="de-DE" sz="1800" b="1" u="sng" dirty="0" smtClean="0">
                <a:solidFill>
                  <a:srgbClr val="002664"/>
                </a:solidFill>
                <a:latin typeface="Arial Narrow" pitchFamily="34" charset="0"/>
              </a:rPr>
              <a:t>vollständig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 absolviert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Bearbeitungszeit: 6 Monate</a:t>
            </a:r>
          </a:p>
        </p:txBody>
      </p:sp>
    </p:spTree>
    <p:extLst>
      <p:ext uri="{BB962C8B-B14F-4D97-AF65-F5344CB8AC3E}">
        <p14:creationId xmlns:p14="http://schemas.microsoft.com/office/powerpoint/2010/main" val="2894237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4503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 Computer Engineering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43015" name="Picture 7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82791"/>
              </p:ext>
            </p:extLst>
          </p:nvPr>
        </p:nvGraphicFramePr>
        <p:xfrm>
          <a:off x="313528" y="1372342"/>
          <a:ext cx="8464554" cy="508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59"/>
                <a:gridCol w="1410759"/>
                <a:gridCol w="1410759"/>
                <a:gridCol w="1410759"/>
                <a:gridCol w="1410759"/>
                <a:gridCol w="1410759"/>
              </a:tblGrid>
              <a:tr h="453691">
                <a:tc gridSpan="6">
                  <a:txBody>
                    <a:bodyPr/>
                    <a:lstStyle/>
                    <a:p>
                      <a:r>
                        <a:rPr lang="de-DE" sz="1600" b="1" i="1" dirty="0" smtClean="0"/>
                        <a:t>Bachelor-Studienverlauf Computer Engineering v1 (ab WS 13/14)</a:t>
                      </a:r>
                      <a:endParaRPr lang="de-DE" sz="1600" b="1" i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8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</a:tr>
              <a:tr h="552753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itchFamily="34" charset="0"/>
                        </a:rPr>
                        <a:t>1.Semester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24 SWS | 32 </a:t>
                      </a:r>
                      <a:r>
                        <a:rPr lang="de-DE" sz="1200" b="0" dirty="0" smtClean="0">
                          <a:latin typeface="Arial Narrow" pitchFamily="34" charset="0"/>
                        </a:rPr>
                        <a:t>LP</a:t>
                      </a:r>
                      <a:endParaRPr lang="de-DE" sz="1200" b="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2.Semester</a:t>
                      </a:r>
                    </a:p>
                    <a:p>
                      <a:pPr algn="ctr"/>
                      <a:r>
                        <a:rPr lang="de-DE" sz="1200" b="0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22 SWS | 28 </a:t>
                      </a:r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3.Semester</a:t>
                      </a:r>
                    </a:p>
                    <a:p>
                      <a:pPr algn="ctr"/>
                      <a:r>
                        <a:rPr lang="de-DE" sz="1200" b="0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24 SWS </a:t>
                      </a:r>
                      <a:r>
                        <a:rPr lang="de-DE" sz="1200" b="0" kern="1200" baseline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| </a:t>
                      </a:r>
                      <a:r>
                        <a:rPr lang="de-DE" sz="1200" b="0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29 </a:t>
                      </a:r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4.Semester</a:t>
                      </a:r>
                    </a:p>
                    <a:p>
                      <a:pPr algn="ctr"/>
                      <a:r>
                        <a:rPr lang="de-DE" sz="1200" b="0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24 SWS | 31 </a:t>
                      </a:r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SWS | 28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SWS | 32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7979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7979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7979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 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7979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7979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7979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ACCAD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</a:tbl>
          </a:graphicData>
        </a:graphic>
      </p:graphicFrame>
      <p:sp>
        <p:nvSpPr>
          <p:cNvPr id="18" name="Rechteck 17"/>
          <p:cNvSpPr/>
          <p:nvPr/>
        </p:nvSpPr>
        <p:spPr bwMode="auto">
          <a:xfrm>
            <a:off x="3154762" y="2881750"/>
            <a:ext cx="1338669" cy="559878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3215887" y="2932975"/>
            <a:ext cx="1217612" cy="456563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Halbleiter-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bauelemente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2 +2 | 5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83780" y="2291200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44899" y="2342424"/>
            <a:ext cx="127357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+ 2 | 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723631" y="2291200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1753793" y="2342424"/>
            <a:ext cx="124857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+2 | 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83780" y="3490714"/>
            <a:ext cx="127357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439741" y="3541938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Grundlagen der Elektrotechnik</a:t>
            </a:r>
            <a:r>
              <a:rPr kumimoji="0" lang="de-DE" sz="9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A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+ 2 | 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1753793" y="3490714"/>
            <a:ext cx="127912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1815308" y="3541938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Grundlagen der Elektrotechnik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+2 | 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 bwMode="auto">
          <a:xfrm>
            <a:off x="3215883" y="3547785"/>
            <a:ext cx="121761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383780" y="4098582"/>
            <a:ext cx="1273573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1754190" y="4689131"/>
            <a:ext cx="1339851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4555732" y="2881750"/>
            <a:ext cx="1278733" cy="559877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" name="Abgerundetes Rechteck 49"/>
          <p:cNvSpPr/>
          <p:nvPr/>
        </p:nvSpPr>
        <p:spPr bwMode="auto">
          <a:xfrm>
            <a:off x="4616853" y="2932975"/>
            <a:ext cx="1156494" cy="456563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Signaltheorie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2 +2 | 5LP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4555732" y="3490712"/>
            <a:ext cx="1278733" cy="541468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" name="Abgerundetes Rechteck 51"/>
          <p:cNvSpPr/>
          <p:nvPr/>
        </p:nvSpPr>
        <p:spPr bwMode="auto">
          <a:xfrm>
            <a:off x="4616853" y="3547785"/>
            <a:ext cx="1156494" cy="432305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Systemtheorie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2 +2 | 5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4555734" y="4689132"/>
            <a:ext cx="1278731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7" name="Abgerundetes Rechteck 66"/>
          <p:cNvSpPr/>
          <p:nvPr/>
        </p:nvSpPr>
        <p:spPr bwMode="auto">
          <a:xfrm>
            <a:off x="4616853" y="4740356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Konz. und Meth. d. Systemsoftware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4 + 2 | 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8" name="Rechteck 67"/>
          <p:cNvSpPr/>
          <p:nvPr/>
        </p:nvSpPr>
        <p:spPr bwMode="auto">
          <a:xfrm>
            <a:off x="1754190" y="4098582"/>
            <a:ext cx="1278732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9" name="Abgerundetes Rechteck 68"/>
          <p:cNvSpPr/>
          <p:nvPr/>
        </p:nvSpPr>
        <p:spPr bwMode="auto">
          <a:xfrm>
            <a:off x="1815309" y="4142040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Datenstrukt. </a:t>
            </a:r>
            <a:r>
              <a:rPr lang="de-DE" sz="900" b="1" dirty="0" smtClean="0">
                <a:latin typeface="Arial Narrow" pitchFamily="34" charset="0"/>
              </a:rPr>
              <a:t>u</a:t>
            </a: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nd Algorithmen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4 + 2 | 8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5986865" y="3490712"/>
            <a:ext cx="1309293" cy="541467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6" name="Rechteck 85"/>
          <p:cNvSpPr/>
          <p:nvPr/>
        </p:nvSpPr>
        <p:spPr bwMode="auto">
          <a:xfrm>
            <a:off x="7208640" y="3490712"/>
            <a:ext cx="1457925" cy="541467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5" name="Abgerundetes Rechteck 84"/>
          <p:cNvSpPr/>
          <p:nvPr/>
        </p:nvSpPr>
        <p:spPr bwMode="auto">
          <a:xfrm>
            <a:off x="6047986" y="3547785"/>
            <a:ext cx="2557460" cy="432304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latin typeface="Arial Narrow" pitchFamily="34" charset="0"/>
              </a:rPr>
              <a:t>Wahlpflichtfächer Elektrotechnik</a:t>
            </a:r>
          </a:p>
          <a:p>
            <a:pPr algn="ctr"/>
            <a:r>
              <a:rPr lang="de-DE" sz="900" b="1">
                <a:latin typeface="Arial Narrow" pitchFamily="34" charset="0"/>
              </a:rPr>
              <a:t>2 LV aus Elektrotechnikkatalog</a:t>
            </a:r>
          </a:p>
          <a:p>
            <a:pPr algn="ctr"/>
            <a:r>
              <a:rPr lang="de-DE" sz="900" b="1">
                <a:latin typeface="Arial Narrow" pitchFamily="34" charset="0"/>
              </a:rPr>
              <a:t>(2 + 2) + (2 + 2) | 12 LP</a:t>
            </a:r>
          </a:p>
          <a:p>
            <a:pPr algn="ctr"/>
            <a:endParaRPr lang="de-DE" sz="900" b="1">
              <a:latin typeface="Arial Narrow" pitchFamily="34" charset="0"/>
            </a:endParaRPr>
          </a:p>
        </p:txBody>
      </p:sp>
      <p:sp>
        <p:nvSpPr>
          <p:cNvPr id="97" name="Rechteck 96"/>
          <p:cNvSpPr/>
          <p:nvPr/>
        </p:nvSpPr>
        <p:spPr bwMode="auto">
          <a:xfrm>
            <a:off x="5986865" y="2291200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1" name="Rechteck 100"/>
          <p:cNvSpPr/>
          <p:nvPr/>
        </p:nvSpPr>
        <p:spPr bwMode="auto">
          <a:xfrm>
            <a:off x="5986865" y="2881751"/>
            <a:ext cx="1278733" cy="558782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" name="Abgerundetes Rechteck 101"/>
          <p:cNvSpPr/>
          <p:nvPr/>
        </p:nvSpPr>
        <p:spPr bwMode="auto">
          <a:xfrm>
            <a:off x="6047986" y="2950292"/>
            <a:ext cx="1156492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Schaltungstechnik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+ 2 | 5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8" name="Rechteck 107"/>
          <p:cNvSpPr/>
          <p:nvPr/>
        </p:nvSpPr>
        <p:spPr bwMode="auto">
          <a:xfrm>
            <a:off x="3154761" y="3490712"/>
            <a:ext cx="1338669" cy="584681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9" name="Abgerundetes Rechteck 108"/>
          <p:cNvSpPr/>
          <p:nvPr/>
        </p:nvSpPr>
        <p:spPr bwMode="auto">
          <a:xfrm>
            <a:off x="3214697" y="3547786"/>
            <a:ext cx="1218801" cy="432303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Software-Entwurf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+1 | 4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2" name="Rechteck 111"/>
          <p:cNvSpPr/>
          <p:nvPr/>
        </p:nvSpPr>
        <p:spPr bwMode="auto">
          <a:xfrm>
            <a:off x="7387832" y="2291199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3" name="Abgerundetes Rechteck 112"/>
          <p:cNvSpPr/>
          <p:nvPr/>
        </p:nvSpPr>
        <p:spPr bwMode="auto">
          <a:xfrm>
            <a:off x="7448953" y="2342423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Bachelorarbeit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360 h | 12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4" name="Rechteck 113"/>
          <p:cNvSpPr/>
          <p:nvPr/>
        </p:nvSpPr>
        <p:spPr bwMode="auto">
          <a:xfrm>
            <a:off x="7387832" y="2780573"/>
            <a:ext cx="1278733" cy="661055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5" name="Abgerundetes Rechteck 114"/>
          <p:cNvSpPr/>
          <p:nvPr/>
        </p:nvSpPr>
        <p:spPr bwMode="auto">
          <a:xfrm>
            <a:off x="7448953" y="2951387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latin typeface="Arial Narrow" pitchFamily="34" charset="0"/>
              </a:rPr>
              <a:t>Arbeitsplan</a:t>
            </a:r>
          </a:p>
          <a:p>
            <a:pPr algn="ctr"/>
            <a:r>
              <a:rPr lang="de-DE" sz="900" b="1">
                <a:latin typeface="Arial Narrow" pitchFamily="34" charset="0"/>
              </a:rPr>
              <a:t>90 h | </a:t>
            </a:r>
            <a:r>
              <a:rPr lang="de-DE" sz="900" b="1" smtClean="0">
                <a:latin typeface="Arial Narrow" pitchFamily="34" charset="0"/>
              </a:rPr>
              <a:t>3 LP</a:t>
            </a:r>
            <a:endParaRPr lang="de-DE" sz="900" b="1">
              <a:latin typeface="Arial Narrow" pitchFamily="34" charset="0"/>
            </a:endParaRPr>
          </a:p>
        </p:txBody>
      </p:sp>
      <p:sp>
        <p:nvSpPr>
          <p:cNvPr id="70" name="Rechteck 69"/>
          <p:cNvSpPr/>
          <p:nvPr/>
        </p:nvSpPr>
        <p:spPr bwMode="auto">
          <a:xfrm>
            <a:off x="3154762" y="2291200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" name="Abgerundetes Rechteck 70"/>
          <p:cNvSpPr/>
          <p:nvPr/>
        </p:nvSpPr>
        <p:spPr bwMode="auto">
          <a:xfrm>
            <a:off x="3215881" y="2342424"/>
            <a:ext cx="1217615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+ 2 | 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2" name="Rechteck 71"/>
          <p:cNvSpPr/>
          <p:nvPr/>
        </p:nvSpPr>
        <p:spPr bwMode="auto">
          <a:xfrm>
            <a:off x="4555735" y="2291200"/>
            <a:ext cx="127872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3" name="Abgerundetes Rechteck 72"/>
          <p:cNvSpPr/>
          <p:nvPr/>
        </p:nvSpPr>
        <p:spPr bwMode="auto">
          <a:xfrm>
            <a:off x="4616853" y="2342424"/>
            <a:ext cx="1156491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latin typeface="Arial Narrow" pitchFamily="34" charset="0"/>
              </a:rPr>
              <a:t>Stochastik für Ingenieure</a:t>
            </a:r>
          </a:p>
          <a:p>
            <a:pPr algn="ctr"/>
            <a:r>
              <a:rPr lang="de-DE" sz="900" b="1">
                <a:latin typeface="Arial Narrow" pitchFamily="34" charset="0"/>
              </a:rPr>
              <a:t>2 +2 | </a:t>
            </a:r>
            <a:r>
              <a:rPr lang="de-DE" sz="900" b="1" smtClean="0">
                <a:latin typeface="Arial Narrow" pitchFamily="34" charset="0"/>
              </a:rPr>
              <a:t>5 </a:t>
            </a:r>
            <a:r>
              <a:rPr lang="de-DE" sz="900" b="1">
                <a:latin typeface="Arial Narrow" pitchFamily="34" charset="0"/>
              </a:rPr>
              <a:t>LP</a:t>
            </a:r>
          </a:p>
        </p:txBody>
      </p:sp>
      <p:sp>
        <p:nvSpPr>
          <p:cNvPr id="74" name="Abgerundetes Rechteck 73"/>
          <p:cNvSpPr/>
          <p:nvPr/>
        </p:nvSpPr>
        <p:spPr bwMode="auto">
          <a:xfrm>
            <a:off x="1815308" y="4740355"/>
            <a:ext cx="127873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Grundlagen der Tech. Informatik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+ 2 | 4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Abgerundetes Rechteck 74"/>
          <p:cNvSpPr/>
          <p:nvPr/>
        </p:nvSpPr>
        <p:spPr bwMode="auto">
          <a:xfrm>
            <a:off x="439742" y="4142040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Grundlagen</a:t>
            </a:r>
            <a:r>
              <a:rPr kumimoji="0" lang="de-DE" sz="9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der Programmierung 1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+ 2 | 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Rechteck 75"/>
          <p:cNvSpPr/>
          <p:nvPr/>
        </p:nvSpPr>
        <p:spPr bwMode="auto">
          <a:xfrm>
            <a:off x="378622" y="4689132"/>
            <a:ext cx="1278731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7" name="Abgerundetes Rechteck 76"/>
          <p:cNvSpPr/>
          <p:nvPr/>
        </p:nvSpPr>
        <p:spPr bwMode="auto">
          <a:xfrm>
            <a:off x="439741" y="4740356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Modellierung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+ 2 | </a:t>
            </a:r>
            <a:r>
              <a:rPr lang="de-DE" sz="900" b="1">
                <a:latin typeface="Arial Narrow" pitchFamily="34" charset="0"/>
              </a:rPr>
              <a:t>8</a:t>
            </a:r>
            <a:r>
              <a:rPr lang="de-DE" sz="900" b="1" smtClean="0">
                <a:latin typeface="Arial Narrow" pitchFamily="34" charset="0"/>
              </a:rPr>
              <a:t>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2" name="Abgerundetes Rechteck 91"/>
          <p:cNvSpPr/>
          <p:nvPr/>
        </p:nvSpPr>
        <p:spPr bwMode="auto">
          <a:xfrm>
            <a:off x="6047984" y="2342424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Nachrichtentechnik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+ 2 | 5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3154762" y="5304696"/>
            <a:ext cx="1338668" cy="540031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3" name="Abgerundetes Rechteck 102"/>
          <p:cNvSpPr/>
          <p:nvPr/>
        </p:nvSpPr>
        <p:spPr bwMode="auto">
          <a:xfrm>
            <a:off x="3215887" y="5355637"/>
            <a:ext cx="1217612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Prak. µ-Controller Interface 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1 + 5 | 7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3094042" y="4689133"/>
            <a:ext cx="1399390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1" name="Abgerundetes Rechteck 80"/>
          <p:cNvSpPr/>
          <p:nvPr/>
        </p:nvSpPr>
        <p:spPr bwMode="auto">
          <a:xfrm>
            <a:off x="3214698" y="4740354"/>
            <a:ext cx="1218798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Grundlagen der Rechnerarchitektur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+ 2 | 4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3" name="Rechteck 82"/>
          <p:cNvSpPr/>
          <p:nvPr/>
        </p:nvSpPr>
        <p:spPr bwMode="auto">
          <a:xfrm>
            <a:off x="4493430" y="4090816"/>
            <a:ext cx="1339850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7" name="Abgerundetes Rechteck 86"/>
          <p:cNvSpPr/>
          <p:nvPr/>
        </p:nvSpPr>
        <p:spPr bwMode="auto">
          <a:xfrm>
            <a:off x="4616853" y="4149805"/>
            <a:ext cx="1156494" cy="430387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latin typeface="Arial Narrow" pitchFamily="34" charset="0"/>
              </a:rPr>
              <a:t>Systementwurfs-Teamprojekt</a:t>
            </a:r>
            <a:endParaRPr lang="de-DE" sz="900" b="1">
              <a:latin typeface="Arial Narrow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>
                <a:latin typeface="Arial Narrow" pitchFamily="34" charset="0"/>
              </a:rPr>
              <a:t>0</a:t>
            </a:r>
            <a:r>
              <a:rPr lang="de-DE" sz="900" b="1" smtClean="0">
                <a:latin typeface="Arial Narrow" pitchFamily="34" charset="0"/>
              </a:rPr>
              <a:t> </a:t>
            </a:r>
            <a:r>
              <a:rPr lang="de-DE" sz="900" b="1">
                <a:latin typeface="Arial Narrow" pitchFamily="34" charset="0"/>
              </a:rPr>
              <a:t>+ </a:t>
            </a:r>
            <a:r>
              <a:rPr lang="de-DE" sz="900" b="1" smtClean="0">
                <a:latin typeface="Arial Narrow" pitchFamily="34" charset="0"/>
              </a:rPr>
              <a:t>6 </a:t>
            </a:r>
            <a:r>
              <a:rPr lang="de-DE" sz="900" b="1">
                <a:latin typeface="Arial Narrow" pitchFamily="34" charset="0"/>
              </a:rPr>
              <a:t>| </a:t>
            </a:r>
            <a:r>
              <a:rPr lang="de-DE" sz="900" b="1" smtClean="0">
                <a:latin typeface="Arial Narrow" pitchFamily="34" charset="0"/>
              </a:rPr>
              <a:t>8 </a:t>
            </a:r>
            <a:r>
              <a:rPr lang="de-DE" sz="900" b="1">
                <a:latin typeface="Arial Narrow" pitchFamily="34" charset="0"/>
              </a:rPr>
              <a:t>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900" b="1">
              <a:latin typeface="Arial Narrow" pitchFamily="34" charset="0"/>
            </a:endParaRPr>
          </a:p>
        </p:txBody>
      </p:sp>
      <p:sp>
        <p:nvSpPr>
          <p:cNvPr id="91" name="Rechteck 90"/>
          <p:cNvSpPr/>
          <p:nvPr/>
        </p:nvSpPr>
        <p:spPr bwMode="auto">
          <a:xfrm>
            <a:off x="5986866" y="4087635"/>
            <a:ext cx="1352164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7307626" y="4087635"/>
            <a:ext cx="1358939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5" name="Abgerundetes Rechteck 94"/>
          <p:cNvSpPr/>
          <p:nvPr/>
        </p:nvSpPr>
        <p:spPr bwMode="auto">
          <a:xfrm>
            <a:off x="6047986" y="4142040"/>
            <a:ext cx="255746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latin typeface="Arial Narrow" pitchFamily="34" charset="0"/>
              </a:rPr>
              <a:t>Wahlpflichtfächer </a:t>
            </a:r>
            <a:r>
              <a:rPr lang="de-DE" sz="900" b="1" smtClean="0">
                <a:latin typeface="Arial Narrow" pitchFamily="34" charset="0"/>
              </a:rPr>
              <a:t>Informatikk</a:t>
            </a:r>
            <a:endParaRPr lang="de-DE" sz="900" b="1">
              <a:latin typeface="Arial Narrow" pitchFamily="34" charset="0"/>
            </a:endParaRPr>
          </a:p>
          <a:p>
            <a:pPr algn="ctr"/>
            <a:r>
              <a:rPr lang="de-DE" sz="900" b="1" smtClean="0">
                <a:latin typeface="Arial Narrow" pitchFamily="34" charset="0"/>
              </a:rPr>
              <a:t>3 </a:t>
            </a:r>
            <a:r>
              <a:rPr lang="de-DE" sz="900" b="1">
                <a:latin typeface="Arial Narrow" pitchFamily="34" charset="0"/>
              </a:rPr>
              <a:t>LV aus </a:t>
            </a:r>
            <a:r>
              <a:rPr lang="de-DE" sz="900" b="1" smtClean="0">
                <a:latin typeface="Arial Narrow" pitchFamily="34" charset="0"/>
              </a:rPr>
              <a:t>Informatikkatalog</a:t>
            </a:r>
            <a:endParaRPr lang="de-DE" sz="900" b="1">
              <a:latin typeface="Arial Narrow" pitchFamily="34" charset="0"/>
            </a:endParaRPr>
          </a:p>
          <a:p>
            <a:pPr algn="ctr"/>
            <a:r>
              <a:rPr lang="de-DE" sz="900" b="1">
                <a:latin typeface="Arial Narrow" pitchFamily="34" charset="0"/>
              </a:rPr>
              <a:t>(2 + </a:t>
            </a:r>
            <a:r>
              <a:rPr lang="de-DE" sz="900" b="1" smtClean="0">
                <a:latin typeface="Arial Narrow" pitchFamily="34" charset="0"/>
              </a:rPr>
              <a:t>1) </a:t>
            </a:r>
            <a:r>
              <a:rPr lang="de-DE" sz="900" b="1">
                <a:latin typeface="Arial Narrow" pitchFamily="34" charset="0"/>
              </a:rPr>
              <a:t>+ (2 + </a:t>
            </a:r>
            <a:r>
              <a:rPr lang="de-DE" sz="900" b="1" smtClean="0">
                <a:latin typeface="Arial Narrow" pitchFamily="34" charset="0"/>
              </a:rPr>
              <a:t>1) + </a:t>
            </a:r>
            <a:r>
              <a:rPr lang="de-DE" sz="900" b="1">
                <a:latin typeface="Arial Narrow" pitchFamily="34" charset="0"/>
              </a:rPr>
              <a:t>(2 + 1)</a:t>
            </a:r>
            <a:r>
              <a:rPr lang="de-DE" sz="900" b="1" smtClean="0">
                <a:latin typeface="Arial Narrow" pitchFamily="34" charset="0"/>
              </a:rPr>
              <a:t> </a:t>
            </a:r>
            <a:r>
              <a:rPr lang="de-DE" sz="900" b="1">
                <a:latin typeface="Arial Narrow" pitchFamily="34" charset="0"/>
              </a:rPr>
              <a:t>| 12 LP</a:t>
            </a:r>
          </a:p>
          <a:p>
            <a:pPr algn="ctr"/>
            <a:endParaRPr lang="de-DE" sz="900" b="1">
              <a:latin typeface="Arial Narrow" pitchFamily="34" charset="0"/>
            </a:endParaRPr>
          </a:p>
        </p:txBody>
      </p:sp>
      <p:sp>
        <p:nvSpPr>
          <p:cNvPr id="96" name="Rechteck 95"/>
          <p:cNvSpPr/>
          <p:nvPr/>
        </p:nvSpPr>
        <p:spPr bwMode="auto">
          <a:xfrm>
            <a:off x="3154762" y="4075393"/>
            <a:ext cx="1350427" cy="556889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8" name="Rechteck 97"/>
          <p:cNvSpPr/>
          <p:nvPr/>
        </p:nvSpPr>
        <p:spPr bwMode="auto">
          <a:xfrm>
            <a:off x="5986867" y="5303980"/>
            <a:ext cx="1339851" cy="542182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4" name="Abgerundetes Rechteck 103"/>
          <p:cNvSpPr/>
          <p:nvPr/>
        </p:nvSpPr>
        <p:spPr bwMode="auto">
          <a:xfrm>
            <a:off x="3215887" y="4142040"/>
            <a:ext cx="1217609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latin typeface="Arial Narrow" pitchFamily="34" charset="0"/>
              </a:rPr>
              <a:t>Projektmanagement</a:t>
            </a:r>
            <a:endParaRPr lang="de-DE" sz="900" b="1">
              <a:latin typeface="Arial Narrow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latin typeface="Arial Narrow" pitchFamily="34" charset="0"/>
              </a:rPr>
              <a:t>1+0 </a:t>
            </a:r>
            <a:r>
              <a:rPr lang="de-DE" sz="900" b="1">
                <a:latin typeface="Arial Narrow" pitchFamily="34" charset="0"/>
              </a:rPr>
              <a:t>| </a:t>
            </a:r>
            <a:r>
              <a:rPr lang="de-DE" sz="900" b="1" smtClean="0">
                <a:latin typeface="Arial Narrow" pitchFamily="34" charset="0"/>
              </a:rPr>
              <a:t>1 </a:t>
            </a:r>
            <a:r>
              <a:rPr lang="de-DE" sz="900" b="1">
                <a:latin typeface="Arial Narrow" pitchFamily="34" charset="0"/>
              </a:rPr>
              <a:t>LP</a:t>
            </a:r>
          </a:p>
        </p:txBody>
      </p:sp>
      <p:sp>
        <p:nvSpPr>
          <p:cNvPr id="106" name="Rechteck 105"/>
          <p:cNvSpPr/>
          <p:nvPr/>
        </p:nvSpPr>
        <p:spPr bwMode="auto">
          <a:xfrm>
            <a:off x="5987261" y="5835059"/>
            <a:ext cx="1339457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7" name="Abgerundetes Rechteck 106"/>
          <p:cNvSpPr/>
          <p:nvPr/>
        </p:nvSpPr>
        <p:spPr bwMode="auto">
          <a:xfrm>
            <a:off x="6047987" y="5366432"/>
            <a:ext cx="1217612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>
                <a:latin typeface="Arial Narrow" pitchFamily="34" charset="0"/>
              </a:rPr>
              <a:t>Proseminar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>
                <a:latin typeface="Arial Narrow" pitchFamily="34" charset="0"/>
              </a:rPr>
              <a:t> 3 LP</a:t>
            </a:r>
          </a:p>
        </p:txBody>
      </p:sp>
      <p:sp>
        <p:nvSpPr>
          <p:cNvPr id="79" name="Rechteck 78"/>
          <p:cNvSpPr/>
          <p:nvPr/>
        </p:nvSpPr>
        <p:spPr bwMode="auto">
          <a:xfrm>
            <a:off x="5987261" y="4689133"/>
            <a:ext cx="1339455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2" name="Abgerundetes Rechteck 81"/>
          <p:cNvSpPr/>
          <p:nvPr/>
        </p:nvSpPr>
        <p:spPr bwMode="auto">
          <a:xfrm>
            <a:off x="6047984" y="4740790"/>
            <a:ext cx="121761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Rechtl. Grundlagen für IT-Berufe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+ 0 | 2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8" name="Rechteck 87"/>
          <p:cNvSpPr/>
          <p:nvPr/>
        </p:nvSpPr>
        <p:spPr bwMode="auto">
          <a:xfrm>
            <a:off x="7326718" y="4689133"/>
            <a:ext cx="1339847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9" name="Abgerundetes Rechteck 88"/>
          <p:cNvSpPr/>
          <p:nvPr/>
        </p:nvSpPr>
        <p:spPr bwMode="auto">
          <a:xfrm>
            <a:off x="7387832" y="4740790"/>
            <a:ext cx="1217615" cy="437715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Gesellschaft &amp; Informationstechnik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+ 1 | 3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hteck 89"/>
          <p:cNvSpPr/>
          <p:nvPr/>
        </p:nvSpPr>
        <p:spPr bwMode="auto">
          <a:xfrm>
            <a:off x="7326718" y="5304696"/>
            <a:ext cx="1339851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9" name="Abgerundetes Rechteck 98"/>
          <p:cNvSpPr/>
          <p:nvPr/>
        </p:nvSpPr>
        <p:spPr bwMode="auto">
          <a:xfrm>
            <a:off x="6047984" y="5846162"/>
            <a:ext cx="1217615" cy="437435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latin typeface="Arial Narrow" pitchFamily="34" charset="0"/>
              </a:rPr>
              <a:t>Mentorenprogramm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latin typeface="Arial Narrow" pitchFamily="34" charset="0"/>
              </a:rPr>
              <a:t> 1 LP</a:t>
            </a:r>
            <a:endParaRPr lang="de-DE" sz="900" b="1">
              <a:latin typeface="Arial Narrow" pitchFamily="34" charset="0"/>
            </a:endParaRPr>
          </a:p>
        </p:txBody>
      </p:sp>
      <p:sp>
        <p:nvSpPr>
          <p:cNvPr id="100" name="Abgerundetes Rechteck 99"/>
          <p:cNvSpPr/>
          <p:nvPr/>
        </p:nvSpPr>
        <p:spPr bwMode="auto">
          <a:xfrm>
            <a:off x="7387832" y="5355635"/>
            <a:ext cx="1217615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latin typeface="Arial Narrow" pitchFamily="34" charset="0"/>
              </a:rPr>
              <a:t>Sprachen, Schreiben, Präsentieren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latin typeface="Arial Narrow" pitchFamily="34" charset="0"/>
              </a:rPr>
              <a:t> 2 LP</a:t>
            </a:r>
            <a:endParaRPr lang="de-DE" sz="900" b="1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62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46137" y="3092462"/>
            <a:ext cx="7831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Antrag an die Prüfungsausschussvorsitzende Prof. Hellebrand auf Erlaubnis zum Vorziehen von Leistungen des Master-Studiengangs Computer Engineering (CEMA);</a:t>
            </a:r>
            <a:b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</a:b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Angabe der Veranstaltungen notwendig</a:t>
            </a:r>
            <a:endParaRPr lang="de-DE" sz="18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06500" y="2685412"/>
            <a:ext cx="4105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Vorziehen von Master- Veranstaltungen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5" name="Picture 9" descr="Unbenann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2747325"/>
            <a:ext cx="219075" cy="219075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0312" y="1723548"/>
            <a:ext cx="783113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Übergang in Computer Engineering Master</a:t>
            </a:r>
            <a:endParaRPr lang="de-DE" sz="1800" b="1" dirty="0">
              <a:solidFill>
                <a:srgbClr val="002664"/>
              </a:solidFill>
              <a:latin typeface="Arial Narrow" pitchFamily="34" charset="0"/>
            </a:endParaRP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Nach abgeschlossenem Bachelor im Studierendensekretariat umschreiben</a:t>
            </a:r>
            <a:endParaRPr lang="de-DE" sz="18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2550" y="1352123"/>
            <a:ext cx="31133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Übergang in die Masterphase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8" name="Picture 9" descr="Unbenann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675" y="1414040"/>
            <a:ext cx="219075" cy="219075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Computer Engineering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13" name="Picture 7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9282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874806"/>
            <a:ext cx="9143999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>
                <a:solidFill>
                  <a:srgbClr val="002664"/>
                </a:solidFill>
                <a:latin typeface="Arial Narrow" pitchFamily="34" charset="0"/>
              </a:rPr>
              <a:t>Studiengang: </a:t>
            </a:r>
            <a:endParaRPr lang="de-DE" sz="3500" b="1" dirty="0" smtClean="0">
              <a:solidFill>
                <a:srgbClr val="002664"/>
              </a:solidFill>
              <a:latin typeface="Arial Narrow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Elektrotechnik </a:t>
            </a:r>
            <a:r>
              <a:rPr lang="de-DE" sz="3500" b="1" dirty="0">
                <a:solidFill>
                  <a:srgbClr val="002664"/>
                </a:solidFill>
                <a:latin typeface="Arial Narrow" pitchFamily="34" charset="0"/>
              </a:rPr>
              <a:t>mit </a:t>
            </a:r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EW-Anteilen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(nur EBA v4)</a:t>
            </a:r>
            <a:endParaRPr lang="de-DE" sz="35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5609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Elektrotechnik mit EW-Anteilen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6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4286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28675" y="719138"/>
            <a:ext cx="4311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Sinn und Zweck der Veranstaltung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21510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267010" y="1617770"/>
            <a:ext cx="70294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>
              <a:lnSpc>
                <a:spcPct val="110000"/>
              </a:lnSpc>
              <a:spcAft>
                <a:spcPts val="3600"/>
              </a:spcAft>
              <a:buFont typeface="Wingdings" pitchFamily="2" charset="2"/>
              <a:buChar char="ü"/>
            </a:pPr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Was erwartet euch im 2. Studienabschnitt?</a:t>
            </a:r>
          </a:p>
          <a:p>
            <a:pPr marL="268288" indent="-268288">
              <a:lnSpc>
                <a:spcPct val="110000"/>
              </a:lnSpc>
              <a:spcAft>
                <a:spcPts val="3600"/>
              </a:spcAft>
              <a:buFont typeface="Wingdings" pitchFamily="2" charset="2"/>
              <a:buChar char="ü"/>
            </a:pPr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Wann dürft ihr „in“ den 2. Studienabschnitt?</a:t>
            </a:r>
          </a:p>
          <a:p>
            <a:pPr marL="268288" indent="-268288">
              <a:lnSpc>
                <a:spcPct val="110000"/>
              </a:lnSpc>
              <a:spcAft>
                <a:spcPts val="3600"/>
              </a:spcAft>
              <a:buFont typeface="Wingdings" pitchFamily="2" charset="2"/>
              <a:buChar char="ü"/>
            </a:pPr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Was für Formalien müsst ihr beachten?</a:t>
            </a:r>
          </a:p>
          <a:p>
            <a:pPr marL="268288" indent="-268288">
              <a:lnSpc>
                <a:spcPct val="110000"/>
              </a:lnSpc>
              <a:spcAft>
                <a:spcPts val="3600"/>
              </a:spcAft>
              <a:buFont typeface="Wingdings" pitchFamily="2" charset="2"/>
              <a:buChar char="ü"/>
            </a:pPr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Welche Besonderheiten solltet ihr beachten (Industriepraktika, Bachelor-Arbeit, Master-Übergang,….)?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5609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Elektrotechnik mit EW-Anteilen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06500" y="1222375"/>
            <a:ext cx="77778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Gleiche Voraussetzungen wie Elektrotechnik (ACHTUNG: EBA v2 </a:t>
            </a:r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  <a:sym typeface="Wingdings" panose="05000000000000000000" pitchFamily="2" charset="2"/>
              </a:rPr>
              <a:t> EBA v4)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pic>
        <p:nvPicPr>
          <p:cNvPr id="34825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284288"/>
            <a:ext cx="219075" cy="219075"/>
          </a:xfrm>
          <a:prstGeom prst="rect">
            <a:avLst/>
          </a:prstGeom>
          <a:noFill/>
        </p:spPr>
      </p:pic>
      <p:graphicFrame>
        <p:nvGraphicFramePr>
          <p:cNvPr id="85" name="Tabel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85351"/>
              </p:ext>
            </p:extLst>
          </p:nvPr>
        </p:nvGraphicFramePr>
        <p:xfrm>
          <a:off x="323528" y="1628800"/>
          <a:ext cx="8464554" cy="499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59"/>
                <a:gridCol w="1410759"/>
                <a:gridCol w="1410759"/>
                <a:gridCol w="1410759"/>
                <a:gridCol w="1410759"/>
                <a:gridCol w="1410759"/>
              </a:tblGrid>
              <a:tr h="345863">
                <a:tc gridSpan="6">
                  <a:txBody>
                    <a:bodyPr/>
                    <a:lstStyle/>
                    <a:p>
                      <a:r>
                        <a:rPr lang="de-DE" sz="1600" b="1" i="1" dirty="0" smtClean="0"/>
                        <a:t>Bachelor Studienverlauf </a:t>
                      </a:r>
                      <a:r>
                        <a:rPr lang="de-DE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 mit EW für Master LA Berufskolleg </a:t>
                      </a:r>
                      <a:r>
                        <a:rPr lang="de-DE" sz="1600" b="1" i="1" dirty="0" smtClean="0"/>
                        <a:t>v4 (</a:t>
                      </a:r>
                      <a:r>
                        <a:rPr lang="de-DE" sz="1600" b="1" i="1" dirty="0" err="1" smtClean="0"/>
                        <a:t>abWS</a:t>
                      </a:r>
                      <a:r>
                        <a:rPr lang="de-DE" sz="1600" b="1" i="1" baseline="0" dirty="0" smtClean="0"/>
                        <a:t> 13/14)</a:t>
                      </a:r>
                      <a:endParaRPr lang="de-DE" sz="1600" b="1" i="1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8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</a:tr>
              <a:tr h="554865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itchFamily="34" charset="0"/>
                        </a:rPr>
                        <a:t>1.Semester</a:t>
                      </a:r>
                    </a:p>
                    <a:p>
                      <a:pPr algn="ctr"/>
                      <a:r>
                        <a:rPr lang="de-DE" sz="1200" b="0" dirty="0" smtClean="0">
                          <a:latin typeface="Arial Narrow" pitchFamily="34" charset="0"/>
                        </a:rPr>
                        <a:t>30 LP</a:t>
                      </a:r>
                      <a:endParaRPr lang="de-DE" sz="1200" b="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2.Semester</a:t>
                      </a:r>
                    </a:p>
                    <a:p>
                      <a:pPr algn="ctr"/>
                      <a:r>
                        <a:rPr lang="de-DE" sz="1200" b="0" dirty="0" smtClean="0">
                          <a:latin typeface="Arial Narrow" pitchFamily="34" charset="0"/>
                        </a:rPr>
                        <a:t>32 LP</a:t>
                      </a:r>
                      <a:endParaRPr lang="de-DE" sz="12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3.Semester</a:t>
                      </a:r>
                    </a:p>
                    <a:p>
                      <a:pPr algn="ctr"/>
                      <a:r>
                        <a:rPr lang="de-DE" sz="1200" b="0" dirty="0" smtClean="0">
                          <a:latin typeface="Arial Narrow" pitchFamily="34" charset="0"/>
                        </a:rPr>
                        <a:t>22 LP</a:t>
                      </a:r>
                      <a:endParaRPr lang="de-DE" sz="12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4.Semester</a:t>
                      </a:r>
                    </a:p>
                    <a:p>
                      <a:pPr algn="ctr"/>
                      <a:r>
                        <a:rPr lang="de-DE" sz="1200" b="0" dirty="0" smtClean="0">
                          <a:latin typeface="Arial Narrow" pitchFamily="34" charset="0"/>
                        </a:rPr>
                        <a:t>30 LP</a:t>
                      </a:r>
                      <a:endParaRPr lang="de-DE" sz="12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5.Semester</a:t>
                      </a:r>
                    </a:p>
                    <a:p>
                      <a:pPr algn="ctr"/>
                      <a:r>
                        <a:rPr lang="de-DE" sz="1200" b="0" dirty="0" smtClean="0">
                          <a:latin typeface="Arial Narrow" pitchFamily="34" charset="0"/>
                        </a:rPr>
                        <a:t>36 LP</a:t>
                      </a:r>
                      <a:endParaRPr lang="de-DE" sz="12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30 </a:t>
                      </a:r>
                      <a:r>
                        <a:rPr lang="de-DE" sz="1200" b="0" dirty="0" smtClean="0">
                          <a:latin typeface="Arial Narrow" pitchFamily="34" charset="0"/>
                        </a:rPr>
                        <a:t>LP</a:t>
                      </a:r>
                      <a:endParaRPr lang="de-DE" sz="12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2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2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2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 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2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2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2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ACCAD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</a:tbl>
          </a:graphicData>
        </a:graphic>
      </p:graphicFrame>
      <p:sp>
        <p:nvSpPr>
          <p:cNvPr id="86" name="Rechteck 85"/>
          <p:cNvSpPr/>
          <p:nvPr/>
        </p:nvSpPr>
        <p:spPr bwMode="auto">
          <a:xfrm>
            <a:off x="378622" y="3071385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87" name="Abgerundetes Rechteck 86"/>
          <p:cNvSpPr/>
          <p:nvPr/>
        </p:nvSpPr>
        <p:spPr bwMode="auto">
          <a:xfrm>
            <a:off x="439741" y="312260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solidFill>
                  <a:srgbClr val="000000"/>
                </a:solidFill>
                <a:latin typeface="Arial Narrow" pitchFamily="34" charset="0"/>
              </a:rPr>
              <a:t>Experimentalphysik</a:t>
            </a:r>
          </a:p>
          <a:p>
            <a:pPr algn="ctr"/>
            <a:r>
              <a:rPr lang="de-DE" sz="900" b="1">
                <a:solidFill>
                  <a:srgbClr val="000000"/>
                </a:solidFill>
                <a:latin typeface="Arial Narrow" pitchFamily="34" charset="0"/>
              </a:rPr>
              <a:t>Für ET</a:t>
            </a:r>
          </a:p>
          <a:p>
            <a:pPr algn="ctr"/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8 </a:t>
            </a:r>
            <a:r>
              <a:rPr lang="de-DE" sz="900" b="1">
                <a:solidFill>
                  <a:srgbClr val="000000"/>
                </a:solidFill>
                <a:latin typeface="Arial Narrow" pitchFamily="34" charset="0"/>
              </a:rPr>
              <a:t>LP</a:t>
            </a:r>
          </a:p>
          <a:p>
            <a:pPr algn="ctr"/>
            <a:endParaRPr lang="de-DE" sz="9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8" name="Rechteck 87"/>
          <p:cNvSpPr/>
          <p:nvPr/>
        </p:nvSpPr>
        <p:spPr bwMode="auto">
          <a:xfrm>
            <a:off x="1800000" y="3071385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89" name="Abgerundetes Rechteck 88"/>
          <p:cNvSpPr/>
          <p:nvPr/>
        </p:nvSpPr>
        <p:spPr bwMode="auto">
          <a:xfrm>
            <a:off x="1845924" y="3115541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solidFill>
                  <a:srgbClr val="000000"/>
                </a:solidFill>
                <a:latin typeface="Arial Narrow" pitchFamily="34" charset="0"/>
              </a:rPr>
              <a:t>Technische Mechanik für ET</a:t>
            </a:r>
          </a:p>
          <a:p>
            <a:pPr algn="ctr"/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6 </a:t>
            </a:r>
            <a:r>
              <a:rPr lang="de-DE" sz="900" b="1">
                <a:solidFill>
                  <a:srgbClr val="000000"/>
                </a:solidFill>
                <a:latin typeface="Arial Narrow" pitchFamily="34" charset="0"/>
              </a:rPr>
              <a:t>LP</a:t>
            </a:r>
          </a:p>
          <a:p>
            <a:pPr algn="ctr"/>
            <a:endParaRPr lang="de-DE" sz="9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0" name="Rechteck 89"/>
          <p:cNvSpPr/>
          <p:nvPr/>
        </p:nvSpPr>
        <p:spPr bwMode="auto">
          <a:xfrm>
            <a:off x="383783" y="2480835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91" name="Abgerundetes Rechteck 90"/>
          <p:cNvSpPr/>
          <p:nvPr/>
        </p:nvSpPr>
        <p:spPr bwMode="auto">
          <a:xfrm>
            <a:off x="444902" y="253205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850" b="1" smtClean="0">
                <a:solidFill>
                  <a:srgbClr val="000000"/>
                </a:solidFill>
                <a:latin typeface="Arial Narrow" pitchFamily="34" charset="0"/>
              </a:rPr>
              <a:t>Höhere Mathematik 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8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1800000" y="2480835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93" name="Abgerundetes Rechteck 92"/>
          <p:cNvSpPr/>
          <p:nvPr/>
        </p:nvSpPr>
        <p:spPr bwMode="auto">
          <a:xfrm>
            <a:off x="1845921" y="253205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850" b="1" smtClean="0">
                <a:solidFill>
                  <a:srgbClr val="000000"/>
                </a:solidFill>
                <a:latin typeface="Arial Narrow" pitchFamily="34" charset="0"/>
              </a:rPr>
              <a:t>Höhere Mathematik 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8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383780" y="3680349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95" name="Abgerundetes Rechteck 94"/>
          <p:cNvSpPr/>
          <p:nvPr/>
        </p:nvSpPr>
        <p:spPr bwMode="auto">
          <a:xfrm>
            <a:off x="444899" y="3731573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Grundlagen der Elektrotechnik 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8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6" name="Rechteck 95"/>
          <p:cNvSpPr/>
          <p:nvPr/>
        </p:nvSpPr>
        <p:spPr bwMode="auto">
          <a:xfrm>
            <a:off x="1800000" y="3680349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97" name="Abgerundetes Rechteck 96"/>
          <p:cNvSpPr/>
          <p:nvPr/>
        </p:nvSpPr>
        <p:spPr bwMode="auto">
          <a:xfrm>
            <a:off x="1845924" y="3731573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Grundlagen der Elektrotechnik 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8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8" name="Rechteck 97"/>
          <p:cNvSpPr/>
          <p:nvPr/>
        </p:nvSpPr>
        <p:spPr bwMode="auto">
          <a:xfrm>
            <a:off x="1814918" y="4288216"/>
            <a:ext cx="127872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99" name="Rechteck 98"/>
          <p:cNvSpPr/>
          <p:nvPr/>
        </p:nvSpPr>
        <p:spPr bwMode="auto">
          <a:xfrm>
            <a:off x="3215885" y="4288216"/>
            <a:ext cx="127873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00" name="Abgerundetes Rechteck 99"/>
          <p:cNvSpPr/>
          <p:nvPr/>
        </p:nvSpPr>
        <p:spPr bwMode="auto">
          <a:xfrm>
            <a:off x="3274872" y="4339874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Halbleiter-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bauelemente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4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1" name="Abgerundetes Rechteck 100"/>
          <p:cNvSpPr/>
          <p:nvPr/>
        </p:nvSpPr>
        <p:spPr bwMode="auto">
          <a:xfrm>
            <a:off x="1876482" y="4339438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solidFill>
                  <a:srgbClr val="000000"/>
                </a:solidFill>
                <a:latin typeface="Arial Narrow" pitchFamily="34" charset="0"/>
              </a:rPr>
              <a:t>Werkstoffe </a:t>
            </a:r>
          </a:p>
          <a:p>
            <a:pPr algn="ctr"/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4 LP</a:t>
            </a:r>
            <a:endParaRPr lang="de-DE" sz="9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" name="Rechteck 101"/>
          <p:cNvSpPr/>
          <p:nvPr/>
        </p:nvSpPr>
        <p:spPr bwMode="auto">
          <a:xfrm>
            <a:off x="3215885" y="3680349"/>
            <a:ext cx="127357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03" name="Abgerundetes Rechteck 102"/>
          <p:cNvSpPr/>
          <p:nvPr/>
        </p:nvSpPr>
        <p:spPr bwMode="auto">
          <a:xfrm>
            <a:off x="3277451" y="3731573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Energietechnik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4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4" name="Rechteck 103"/>
          <p:cNvSpPr/>
          <p:nvPr/>
        </p:nvSpPr>
        <p:spPr bwMode="auto">
          <a:xfrm>
            <a:off x="4604766" y="3680349"/>
            <a:ext cx="1279602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05" name="Abgerundetes Rechteck 104"/>
          <p:cNvSpPr/>
          <p:nvPr/>
        </p:nvSpPr>
        <p:spPr bwMode="auto">
          <a:xfrm>
            <a:off x="4662723" y="3731573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Messtechnik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4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6" name="Rechteck 105"/>
          <p:cNvSpPr/>
          <p:nvPr/>
        </p:nvSpPr>
        <p:spPr bwMode="auto">
          <a:xfrm>
            <a:off x="4605635" y="4288217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07" name="Abgerundetes Rechteck 106"/>
          <p:cNvSpPr/>
          <p:nvPr/>
        </p:nvSpPr>
        <p:spPr bwMode="auto">
          <a:xfrm>
            <a:off x="4666756" y="4339441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Signaltheorie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5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8" name="Rechteck 107"/>
          <p:cNvSpPr/>
          <p:nvPr/>
        </p:nvSpPr>
        <p:spPr bwMode="auto">
          <a:xfrm>
            <a:off x="4605635" y="4894935"/>
            <a:ext cx="1278733" cy="543711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09" name="Abgerundetes Rechteck 108"/>
          <p:cNvSpPr/>
          <p:nvPr/>
        </p:nvSpPr>
        <p:spPr bwMode="auto">
          <a:xfrm>
            <a:off x="4666756" y="4948405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Systemtheorie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5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0" name="Rechteck 109"/>
          <p:cNvSpPr/>
          <p:nvPr/>
        </p:nvSpPr>
        <p:spPr bwMode="auto">
          <a:xfrm>
            <a:off x="378621" y="4897180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11" name="Abgerundetes Rechteck 110"/>
          <p:cNvSpPr/>
          <p:nvPr/>
        </p:nvSpPr>
        <p:spPr bwMode="auto">
          <a:xfrm>
            <a:off x="439741" y="4948404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GP für Ing. </a:t>
            </a:r>
            <a:r>
              <a:rPr lang="de-DE" sz="9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de-DE" sz="900" b="1" smtClean="0">
              <a:solidFill>
                <a:srgbClr val="000000"/>
              </a:solidFill>
              <a:latin typeface="Arial Narrow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4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2" name="Rechteck 111"/>
          <p:cNvSpPr/>
          <p:nvPr/>
        </p:nvSpPr>
        <p:spPr bwMode="auto">
          <a:xfrm>
            <a:off x="378622" y="5386556"/>
            <a:ext cx="1278732" cy="642641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13" name="Rechteck 112"/>
          <p:cNvSpPr/>
          <p:nvPr/>
        </p:nvSpPr>
        <p:spPr bwMode="auto">
          <a:xfrm>
            <a:off x="6020986" y="3668053"/>
            <a:ext cx="1305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14" name="Rechteck 113"/>
          <p:cNvSpPr/>
          <p:nvPr/>
        </p:nvSpPr>
        <p:spPr bwMode="auto">
          <a:xfrm>
            <a:off x="6020986" y="4288216"/>
            <a:ext cx="130573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15" name="Rechteck 114"/>
          <p:cNvSpPr/>
          <p:nvPr/>
        </p:nvSpPr>
        <p:spPr bwMode="auto">
          <a:xfrm>
            <a:off x="7448949" y="4894935"/>
            <a:ext cx="127196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16" name="Abgerundetes Rechteck 115"/>
          <p:cNvSpPr/>
          <p:nvPr/>
        </p:nvSpPr>
        <p:spPr bwMode="auto">
          <a:xfrm>
            <a:off x="7507133" y="493234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Bachelorarbeit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12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7" name="Abgerundetes Rechteck 116"/>
          <p:cNvSpPr/>
          <p:nvPr/>
        </p:nvSpPr>
        <p:spPr bwMode="auto">
          <a:xfrm>
            <a:off x="434581" y="5538955"/>
            <a:ext cx="1160459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Projekt angew.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Programmierung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2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8" name="Rechteck 117"/>
          <p:cNvSpPr/>
          <p:nvPr/>
        </p:nvSpPr>
        <p:spPr bwMode="auto">
          <a:xfrm>
            <a:off x="3215885" y="2480835"/>
            <a:ext cx="1278732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19" name="Rechteck 118"/>
          <p:cNvSpPr/>
          <p:nvPr/>
        </p:nvSpPr>
        <p:spPr bwMode="auto">
          <a:xfrm>
            <a:off x="4453673" y="2480835"/>
            <a:ext cx="1430695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20" name="Abgerundetes Rechteck 119"/>
          <p:cNvSpPr/>
          <p:nvPr/>
        </p:nvSpPr>
        <p:spPr bwMode="auto">
          <a:xfrm>
            <a:off x="4673710" y="2539996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850" b="1" dirty="0" smtClean="0">
                <a:solidFill>
                  <a:srgbClr val="000000"/>
                </a:solidFill>
                <a:latin typeface="Arial Narrow" pitchFamily="34" charset="0"/>
              </a:rPr>
              <a:t>Höhere Mathematik 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6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1" name="Rechteck 120"/>
          <p:cNvSpPr/>
          <p:nvPr/>
        </p:nvSpPr>
        <p:spPr bwMode="auto">
          <a:xfrm>
            <a:off x="4605635" y="3071386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22" name="Abgerundetes Rechteck 121"/>
          <p:cNvSpPr/>
          <p:nvPr/>
        </p:nvSpPr>
        <p:spPr bwMode="auto">
          <a:xfrm>
            <a:off x="4662723" y="3122610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Feldtheorie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6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3" name="Rechteck 122"/>
          <p:cNvSpPr/>
          <p:nvPr/>
        </p:nvSpPr>
        <p:spPr bwMode="auto">
          <a:xfrm>
            <a:off x="1814918" y="4897181"/>
            <a:ext cx="1278732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24" name="Rechteck 123"/>
          <p:cNvSpPr/>
          <p:nvPr/>
        </p:nvSpPr>
        <p:spPr bwMode="auto">
          <a:xfrm>
            <a:off x="3093650" y="4897181"/>
            <a:ext cx="1400967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25" name="Abgerundetes Rechteck 124"/>
          <p:cNvSpPr/>
          <p:nvPr/>
        </p:nvSpPr>
        <p:spPr bwMode="auto">
          <a:xfrm>
            <a:off x="3277451" y="4948402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GL. Der Rechner-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Architektur für ET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4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6" name="Abgerundetes Rechteck 125"/>
          <p:cNvSpPr/>
          <p:nvPr/>
        </p:nvSpPr>
        <p:spPr bwMode="auto">
          <a:xfrm>
            <a:off x="1876482" y="494840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solidFill>
                  <a:srgbClr val="000000"/>
                </a:solidFill>
                <a:latin typeface="Arial Narrow" pitchFamily="34" charset="0"/>
              </a:rPr>
              <a:t>GL. Der Techn.</a:t>
            </a:r>
          </a:p>
          <a:p>
            <a:pPr algn="ctr"/>
            <a:r>
              <a:rPr lang="de-DE" sz="900" b="1">
                <a:solidFill>
                  <a:srgbClr val="000000"/>
                </a:solidFill>
                <a:latin typeface="Arial Narrow" pitchFamily="34" charset="0"/>
              </a:rPr>
              <a:t>Informatik</a:t>
            </a:r>
          </a:p>
          <a:p>
            <a:pPr algn="ctr"/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4 </a:t>
            </a:r>
            <a:r>
              <a:rPr lang="de-DE" sz="900" b="1">
                <a:solidFill>
                  <a:srgbClr val="000000"/>
                </a:solidFill>
                <a:latin typeface="Arial Narrow" pitchFamily="34" charset="0"/>
              </a:rPr>
              <a:t>LP</a:t>
            </a:r>
          </a:p>
          <a:p>
            <a:pPr algn="ctr"/>
            <a:endParaRPr lang="de-DE" sz="9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7" name="Abgerundetes Rechteck 126"/>
          <p:cNvSpPr/>
          <p:nvPr/>
        </p:nvSpPr>
        <p:spPr bwMode="auto">
          <a:xfrm>
            <a:off x="6078988" y="3719276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Nachrichtentechnik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5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8" name="Rechteck 127"/>
          <p:cNvSpPr/>
          <p:nvPr/>
        </p:nvSpPr>
        <p:spPr bwMode="auto">
          <a:xfrm>
            <a:off x="6020986" y="4897182"/>
            <a:ext cx="1305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29" name="Abgerundetes Rechteck 128"/>
          <p:cNvSpPr/>
          <p:nvPr/>
        </p:nvSpPr>
        <p:spPr bwMode="auto">
          <a:xfrm>
            <a:off x="6087683" y="494840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Regelungstechnik 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5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0" name="Rechteck 129"/>
          <p:cNvSpPr/>
          <p:nvPr/>
        </p:nvSpPr>
        <p:spPr bwMode="auto">
          <a:xfrm>
            <a:off x="4608000" y="5490001"/>
            <a:ext cx="1279379" cy="531288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31" name="Abgerundetes Rechteck 130"/>
          <p:cNvSpPr/>
          <p:nvPr/>
        </p:nvSpPr>
        <p:spPr bwMode="auto">
          <a:xfrm>
            <a:off x="4673710" y="5539388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Laborpraktikum C</a:t>
            </a:r>
          </a:p>
          <a:p>
            <a:pPr algn="ctr"/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2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2" name="Abgerundetes Rechteck 131"/>
          <p:cNvSpPr/>
          <p:nvPr/>
        </p:nvSpPr>
        <p:spPr bwMode="auto">
          <a:xfrm>
            <a:off x="6096053" y="433943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Schaltungstechnik</a:t>
            </a:r>
          </a:p>
          <a:p>
            <a:pPr algn="ctr"/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5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3" name="Rechteck 132"/>
          <p:cNvSpPr/>
          <p:nvPr/>
        </p:nvSpPr>
        <p:spPr bwMode="auto">
          <a:xfrm>
            <a:off x="6012160" y="3071633"/>
            <a:ext cx="131455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34" name="Abgerundetes Rechteck 133"/>
          <p:cNvSpPr/>
          <p:nvPr/>
        </p:nvSpPr>
        <p:spPr bwMode="auto">
          <a:xfrm>
            <a:off x="6078988" y="3115542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err="1">
                <a:solidFill>
                  <a:srgbClr val="000000"/>
                </a:solidFill>
                <a:latin typeface="Arial Narrow" pitchFamily="34" charset="0"/>
              </a:rPr>
              <a:t>Elektromagne</a:t>
            </a:r>
            <a:r>
              <a:rPr lang="de-DE" sz="900" b="1">
                <a:solidFill>
                  <a:srgbClr val="000000"/>
                </a:solidFill>
                <a:latin typeface="Arial Narrow" pitchFamily="34" charset="0"/>
              </a:rPr>
              <a:t>-</a:t>
            </a:r>
          </a:p>
          <a:p>
            <a:pPr algn="ctr"/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tische Wellen</a:t>
            </a:r>
            <a:endParaRPr lang="de-DE" sz="900" b="1">
              <a:solidFill>
                <a:srgbClr val="000000"/>
              </a:solidFill>
              <a:latin typeface="Arial Narrow" pitchFamily="34" charset="0"/>
            </a:endParaRPr>
          </a:p>
          <a:p>
            <a:pPr algn="ctr"/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6 </a:t>
            </a:r>
            <a:r>
              <a:rPr lang="de-DE" sz="900" b="1">
                <a:solidFill>
                  <a:srgbClr val="000000"/>
                </a:solidFill>
                <a:latin typeface="Arial Narrow" pitchFamily="34" charset="0"/>
              </a:rPr>
              <a:t>LP</a:t>
            </a:r>
          </a:p>
          <a:p>
            <a:pPr algn="ctr"/>
            <a:endParaRPr lang="de-DE" sz="9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5" name="Abgerundetes Rechteck 134"/>
          <p:cNvSpPr/>
          <p:nvPr/>
        </p:nvSpPr>
        <p:spPr bwMode="auto">
          <a:xfrm>
            <a:off x="3323737" y="253205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850" b="1" dirty="0" smtClean="0">
                <a:solidFill>
                  <a:srgbClr val="000000"/>
                </a:solidFill>
                <a:latin typeface="Arial Narrow" pitchFamily="34" charset="0"/>
              </a:rPr>
              <a:t>Höhere Mathematik 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8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6" name="Rechteck 135"/>
          <p:cNvSpPr/>
          <p:nvPr/>
        </p:nvSpPr>
        <p:spPr bwMode="auto">
          <a:xfrm>
            <a:off x="1809754" y="5489973"/>
            <a:ext cx="140097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37" name="Abgerundetes Rechteck 136"/>
          <p:cNvSpPr/>
          <p:nvPr/>
        </p:nvSpPr>
        <p:spPr bwMode="auto">
          <a:xfrm>
            <a:off x="1870874" y="5546831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Laborpraktikum 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2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8" name="Rechteck 137"/>
          <p:cNvSpPr/>
          <p:nvPr/>
        </p:nvSpPr>
        <p:spPr bwMode="auto">
          <a:xfrm>
            <a:off x="3175410" y="5489973"/>
            <a:ext cx="1468598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39" name="Abgerundetes Rechteck 138"/>
          <p:cNvSpPr/>
          <p:nvPr/>
        </p:nvSpPr>
        <p:spPr bwMode="auto">
          <a:xfrm>
            <a:off x="3274872" y="5539388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Laborpraktikum B</a:t>
            </a:r>
          </a:p>
          <a:p>
            <a:pPr algn="ctr"/>
            <a:r>
              <a:rPr lang="de-DE" sz="900" b="1" smtClean="0">
                <a:solidFill>
                  <a:srgbClr val="000000"/>
                </a:solidFill>
                <a:latin typeface="Arial Narrow" pitchFamily="34" charset="0"/>
              </a:rPr>
              <a:t>2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0" name="Rechteck 139"/>
          <p:cNvSpPr/>
          <p:nvPr/>
        </p:nvSpPr>
        <p:spPr bwMode="auto">
          <a:xfrm>
            <a:off x="6020986" y="2492896"/>
            <a:ext cx="1269906" cy="54146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41" name="Rechteck 140"/>
          <p:cNvSpPr/>
          <p:nvPr/>
        </p:nvSpPr>
        <p:spPr bwMode="auto">
          <a:xfrm>
            <a:off x="7249948" y="2492896"/>
            <a:ext cx="1470970" cy="54146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42" name="Abgerundetes Rechteck 141"/>
          <p:cNvSpPr/>
          <p:nvPr/>
        </p:nvSpPr>
        <p:spPr bwMode="auto">
          <a:xfrm>
            <a:off x="7507133" y="2552057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850" b="1" dirty="0" smtClean="0">
                <a:solidFill>
                  <a:srgbClr val="000000"/>
                </a:solidFill>
                <a:latin typeface="Arial Narrow" pitchFamily="34" charset="0"/>
              </a:rPr>
              <a:t>Kompetenz-entwicklung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5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3" name="Abgerundetes Rechteck 142"/>
          <p:cNvSpPr/>
          <p:nvPr/>
        </p:nvSpPr>
        <p:spPr bwMode="auto">
          <a:xfrm>
            <a:off x="6078542" y="2544120"/>
            <a:ext cx="1156046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850" b="1" dirty="0" smtClean="0">
                <a:solidFill>
                  <a:srgbClr val="000000"/>
                </a:solidFill>
                <a:latin typeface="Arial Narrow" pitchFamily="34" charset="0"/>
              </a:rPr>
              <a:t>Kompetenz-entwicklung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6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4" name="Rechteck 143"/>
          <p:cNvSpPr/>
          <p:nvPr/>
        </p:nvSpPr>
        <p:spPr bwMode="auto">
          <a:xfrm>
            <a:off x="6012160" y="5479822"/>
            <a:ext cx="1269906" cy="54146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45" name="Rechteck 144"/>
          <p:cNvSpPr/>
          <p:nvPr/>
        </p:nvSpPr>
        <p:spPr bwMode="auto">
          <a:xfrm>
            <a:off x="7241122" y="5479822"/>
            <a:ext cx="1470970" cy="54146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46" name="Abgerundetes Rechteck 145"/>
          <p:cNvSpPr/>
          <p:nvPr/>
        </p:nvSpPr>
        <p:spPr bwMode="auto">
          <a:xfrm>
            <a:off x="7498307" y="5538983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850" b="1" dirty="0" smtClean="0">
                <a:solidFill>
                  <a:srgbClr val="000000"/>
                </a:solidFill>
                <a:latin typeface="Arial Narrow" pitchFamily="34" charset="0"/>
              </a:rPr>
              <a:t>Berufspädagogik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4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7" name="Abgerundetes Rechteck 146"/>
          <p:cNvSpPr/>
          <p:nvPr/>
        </p:nvSpPr>
        <p:spPr bwMode="auto">
          <a:xfrm>
            <a:off x="6069716" y="5531046"/>
            <a:ext cx="1156046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850" b="1" dirty="0" smtClean="0">
                <a:solidFill>
                  <a:srgbClr val="000000"/>
                </a:solidFill>
                <a:latin typeface="Arial Narrow" pitchFamily="34" charset="0"/>
              </a:rPr>
              <a:t>Berufspädagogik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3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8" name="Rechteck 147"/>
          <p:cNvSpPr/>
          <p:nvPr/>
        </p:nvSpPr>
        <p:spPr bwMode="auto">
          <a:xfrm>
            <a:off x="6012160" y="6055886"/>
            <a:ext cx="1269906" cy="541466"/>
          </a:xfrm>
          <a:prstGeom prst="rect">
            <a:avLst/>
          </a:prstGeom>
          <a:solidFill>
            <a:srgbClr val="D2A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49" name="Rechteck 148"/>
          <p:cNvSpPr/>
          <p:nvPr/>
        </p:nvSpPr>
        <p:spPr bwMode="auto">
          <a:xfrm>
            <a:off x="7241122" y="6055886"/>
            <a:ext cx="1470970" cy="541466"/>
          </a:xfrm>
          <a:prstGeom prst="rect">
            <a:avLst/>
          </a:prstGeom>
          <a:solidFill>
            <a:srgbClr val="D2A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50" name="Abgerundetes Rechteck 149"/>
          <p:cNvSpPr/>
          <p:nvPr/>
        </p:nvSpPr>
        <p:spPr bwMode="auto">
          <a:xfrm>
            <a:off x="7498307" y="6115047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850" b="1" dirty="0" smtClean="0">
                <a:solidFill>
                  <a:srgbClr val="000000"/>
                </a:solidFill>
                <a:latin typeface="Arial Narrow" pitchFamily="34" charset="0"/>
              </a:rPr>
              <a:t>Seminar AT/IT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3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1" name="Abgerundetes Rechteck 150"/>
          <p:cNvSpPr/>
          <p:nvPr/>
        </p:nvSpPr>
        <p:spPr bwMode="auto">
          <a:xfrm>
            <a:off x="6069716" y="6107110"/>
            <a:ext cx="1156046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850" b="1" dirty="0" smtClean="0">
                <a:solidFill>
                  <a:srgbClr val="000000"/>
                </a:solidFill>
                <a:latin typeface="Arial Narrow" pitchFamily="34" charset="0"/>
              </a:rPr>
              <a:t>Fachdidaktik ET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solidFill>
                  <a:srgbClr val="000000"/>
                </a:solidFill>
                <a:latin typeface="Arial Narrow" pitchFamily="34" charset="0"/>
              </a:rPr>
              <a:t>6</a:t>
            </a: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2" name="Rechteck 151"/>
          <p:cNvSpPr/>
          <p:nvPr/>
        </p:nvSpPr>
        <p:spPr bwMode="auto">
          <a:xfrm>
            <a:off x="7442731" y="3679622"/>
            <a:ext cx="1305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53" name="Abgerundetes Rechteck 152"/>
          <p:cNvSpPr/>
          <p:nvPr/>
        </p:nvSpPr>
        <p:spPr bwMode="auto">
          <a:xfrm>
            <a:off x="7500733" y="373084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 err="1" smtClean="0">
                <a:solidFill>
                  <a:srgbClr val="000000"/>
                </a:solidFill>
                <a:latin typeface="Arial Narrow" pitchFamily="34" charset="0"/>
              </a:rPr>
              <a:t>Wahlpflichfach</a:t>
            </a: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 AT/IT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solidFill>
                  <a:srgbClr val="000000"/>
                </a:solidFill>
                <a:latin typeface="Arial Narrow" pitchFamily="34" charset="0"/>
              </a:rPr>
              <a:t>6</a:t>
            </a:r>
            <a:r>
              <a:rPr lang="de-DE" sz="900" b="1" dirty="0" smtClean="0">
                <a:solidFill>
                  <a:srgbClr val="000000"/>
                </a:solidFill>
                <a:latin typeface="Arial Narrow" pitchFamily="34" charset="0"/>
              </a:rPr>
              <a:t>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4" name="Rechteck 153"/>
          <p:cNvSpPr/>
          <p:nvPr/>
        </p:nvSpPr>
        <p:spPr bwMode="auto">
          <a:xfrm>
            <a:off x="1809320" y="5993240"/>
            <a:ext cx="408149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5" name="Abgerundetes Rechteck 154"/>
          <p:cNvSpPr/>
          <p:nvPr/>
        </p:nvSpPr>
        <p:spPr bwMode="auto">
          <a:xfrm>
            <a:off x="1873047" y="6053256"/>
            <a:ext cx="3952826" cy="436920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Projekt-Seminar (entweder im 2., 3. oder 4. Semester</a:t>
            </a: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)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2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5609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Elektrotechnik mit EW-Anteilen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06500" y="1483631"/>
            <a:ext cx="40719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002664"/>
                </a:solidFill>
                <a:latin typeface="Arial Narrow" pitchFamily="34" charset="0"/>
              </a:rPr>
              <a:t>Besonderheiten im 2. Studienabschnitt</a:t>
            </a:r>
            <a:endParaRPr lang="de-DE" sz="2000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pic>
        <p:nvPicPr>
          <p:cNvPr id="34825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545544"/>
            <a:ext cx="219075" cy="219075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10855" y="1549506"/>
            <a:ext cx="683586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de-DE" sz="1800" b="1" dirty="0" smtClean="0">
              <a:solidFill>
                <a:srgbClr val="002664"/>
              </a:solidFill>
              <a:latin typeface="Arial Narrow" pitchFamily="34" charset="0"/>
              <a:sym typeface="Wingdings" panose="05000000000000000000" pitchFamily="2" charset="2"/>
            </a:endParaRP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3 Erziehungswissenschaftliche Module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Zusätzlich 4-wöchiges Schulorientierungspraktikum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Zusätzlich 4-wöchiges Außerschulisches Praktikum (ausbildende Tätigkeit)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3 Wahlpflichtfächer + Studium Generale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  <a:sym typeface="Wingdings" panose="05000000000000000000" pitchFamily="2" charset="2"/>
              </a:rPr>
              <a:t>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fallen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weg</a:t>
            </a:r>
            <a:endParaRPr lang="de-DE" sz="1800" b="1" dirty="0" smtClean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10855" y="4178955"/>
            <a:ext cx="1247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Abschluss</a:t>
            </a:r>
            <a:endParaRPr lang="de-DE" sz="2000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11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0980" y="4240868"/>
            <a:ext cx="219075" cy="219075"/>
          </a:xfrm>
          <a:prstGeom prst="rect">
            <a:avLst/>
          </a:prstGeom>
          <a:noFill/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06500" y="4611300"/>
            <a:ext cx="699697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Bachelor </a:t>
            </a:r>
            <a:r>
              <a:rPr lang="de-DE" sz="1800" b="1" dirty="0" err="1">
                <a:solidFill>
                  <a:srgbClr val="002664"/>
                </a:solidFill>
                <a:latin typeface="Arial Narrow" pitchFamily="34" charset="0"/>
              </a:rPr>
              <a:t>of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Science</a:t>
            </a:r>
            <a:endParaRPr lang="de-DE" sz="1800" b="1" dirty="0">
              <a:solidFill>
                <a:srgbClr val="002664"/>
              </a:solidFill>
              <a:latin typeface="Arial Narrow" pitchFamily="34" charset="0"/>
            </a:endParaRP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Berechtigung: 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Masterstudiengang Berufskolleg ET + AT/IT  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Masterstudiengang ET (Standard)</a:t>
            </a:r>
          </a:p>
        </p:txBody>
      </p:sp>
    </p:spTree>
    <p:extLst>
      <p:ext uri="{BB962C8B-B14F-4D97-AF65-F5344CB8AC3E}">
        <p14:creationId xmlns:p14="http://schemas.microsoft.com/office/powerpoint/2010/main" val="4251700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5637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</a:t>
            </a:r>
            <a:r>
              <a:rPr lang="de-DE" b="1" dirty="0">
                <a:solidFill>
                  <a:schemeClr val="bg1"/>
                </a:solidFill>
                <a:latin typeface="Arial Narrow" pitchFamily="34" charset="0"/>
              </a:rPr>
              <a:t>Elektrotechnik mit EW-Anteilen 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206500" y="1222375"/>
            <a:ext cx="5484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Verlaufsplan Master Lehramt Berufskolleg ET &amp; AT/IT</a:t>
            </a:r>
          </a:p>
          <a:p>
            <a:endParaRPr lang="de-DE" sz="2000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43015" name="Picture 7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pic>
        <p:nvPicPr>
          <p:cNvPr id="43016" name="Picture 8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284288"/>
            <a:ext cx="219075" cy="219075"/>
          </a:xfrm>
          <a:prstGeom prst="rect">
            <a:avLst/>
          </a:prstGeom>
          <a:noFill/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396330"/>
              </p:ext>
            </p:extLst>
          </p:nvPr>
        </p:nvGraphicFramePr>
        <p:xfrm>
          <a:off x="1223628" y="1593880"/>
          <a:ext cx="6696743" cy="491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85"/>
                <a:gridCol w="1463104"/>
                <a:gridCol w="1463104"/>
                <a:gridCol w="1540108"/>
                <a:gridCol w="1463104"/>
                <a:gridCol w="539038"/>
              </a:tblGrid>
              <a:tr h="386914">
                <a:tc gridSpan="6">
                  <a:txBody>
                    <a:bodyPr/>
                    <a:lstStyle/>
                    <a:p>
                      <a:r>
                        <a:rPr lang="de-DE" sz="1600" b="1" i="1" dirty="0" smtClean="0"/>
                        <a:t>Master-Studienverlauf Lehramt BK ET &amp; AT/IT </a:t>
                      </a:r>
                      <a:r>
                        <a:rPr lang="de-DE" sz="1600" b="1" i="1" baseline="0" dirty="0" smtClean="0"/>
                        <a:t>v1 (ab WS 13/14)</a:t>
                      </a:r>
                      <a:endParaRPr lang="de-DE" sz="1600" b="1" i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8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8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82AC"/>
                    </a:solidFill>
                  </a:tcPr>
                </a:tc>
              </a:tr>
              <a:tr h="506856">
                <a:tc>
                  <a:txBody>
                    <a:bodyPr/>
                    <a:lstStyle/>
                    <a:p>
                      <a:pPr algn="ctr"/>
                      <a:endParaRPr lang="de-DE" sz="1200" b="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itchFamily="34" charset="0"/>
                        </a:rPr>
                        <a:t>1.Semester</a:t>
                      </a:r>
                    </a:p>
                    <a:p>
                      <a:pPr algn="ctr"/>
                      <a:r>
                        <a:rPr lang="de-DE" sz="1200" b="0" dirty="0" smtClean="0">
                          <a:latin typeface="Arial Narrow" pitchFamily="34" charset="0"/>
                        </a:rPr>
                        <a:t>27 LP</a:t>
                      </a:r>
                      <a:endParaRPr lang="de-DE" sz="1200" b="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32 LP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30 LP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4.Semester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31 LP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23345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23345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2334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 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23345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23345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90610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</a:tbl>
          </a:graphicData>
        </a:graphic>
      </p:graphicFrame>
      <p:grpSp>
        <p:nvGrpSpPr>
          <p:cNvPr id="8" name="Gruppieren 7"/>
          <p:cNvGrpSpPr/>
          <p:nvPr/>
        </p:nvGrpSpPr>
        <p:grpSpPr>
          <a:xfrm>
            <a:off x="1436191" y="2433067"/>
            <a:ext cx="5980125" cy="4005402"/>
            <a:chOff x="255181" y="956930"/>
            <a:chExt cx="5517013" cy="4116616"/>
          </a:xfrm>
        </p:grpSpPr>
        <p:sp>
          <p:nvSpPr>
            <p:cNvPr id="9" name="Rechteck 8"/>
            <p:cNvSpPr/>
            <p:nvPr/>
          </p:nvSpPr>
          <p:spPr bwMode="auto">
            <a:xfrm>
              <a:off x="4465674" y="4529470"/>
              <a:ext cx="1278255" cy="541020"/>
            </a:xfrm>
            <a:prstGeom prst="rect">
              <a:avLst/>
            </a:prstGeom>
            <a:solidFill>
              <a:srgbClr val="5C82A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Abgerundetes Rechteck 9"/>
            <p:cNvSpPr/>
            <p:nvPr/>
          </p:nvSpPr>
          <p:spPr bwMode="auto">
            <a:xfrm>
              <a:off x="4529470" y="4582632"/>
              <a:ext cx="1156335" cy="438150"/>
            </a:xfrm>
            <a:prstGeom prst="roundRect">
              <a:avLst/>
            </a:prstGeom>
            <a:solidFill>
              <a:srgbClr val="ACCA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6800" rIns="91440" bIns="468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Masterarbeit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18 LP</a:t>
              </a:r>
              <a:endParaRPr lang="de-D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265814" y="956930"/>
              <a:ext cx="1339850" cy="541020"/>
            </a:xfrm>
            <a:prstGeom prst="rect">
              <a:avLst/>
            </a:prstGeom>
            <a:solidFill>
              <a:srgbClr val="5C82A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1669311" y="956930"/>
              <a:ext cx="1278255" cy="541020"/>
            </a:xfrm>
            <a:prstGeom prst="rect">
              <a:avLst/>
            </a:prstGeom>
            <a:solidFill>
              <a:srgbClr val="5C82A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318977" y="1010093"/>
              <a:ext cx="1179195" cy="438150"/>
            </a:xfrm>
            <a:prstGeom prst="roundRect">
              <a:avLst/>
            </a:prstGeom>
            <a:solidFill>
              <a:srgbClr val="ACCA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 dirty="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Informationstechnik</a:t>
              </a:r>
              <a:endParaRPr lang="de-DE" sz="1200" dirty="0">
                <a:effectLst/>
                <a:latin typeface="Times New Roman"/>
                <a:ea typeface="Times New Roman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 dirty="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WPV</a:t>
              </a:r>
              <a:endParaRPr lang="de-DE" sz="1200" dirty="0">
                <a:effectLst/>
                <a:latin typeface="Times New Roman"/>
                <a:ea typeface="Times New Roman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 dirty="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6 LP</a:t>
              </a:r>
              <a:endParaRPr lang="de-DE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Abgerundetes Rechteck 13"/>
            <p:cNvSpPr/>
            <p:nvPr/>
          </p:nvSpPr>
          <p:spPr bwMode="auto">
            <a:xfrm>
              <a:off x="1743739" y="1010093"/>
              <a:ext cx="1132840" cy="438150"/>
            </a:xfrm>
            <a:prstGeom prst="roundRect">
              <a:avLst/>
            </a:prstGeom>
            <a:solidFill>
              <a:srgbClr val="ACCA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228600" indent="-228600" algn="ctr" eaLnBrk="0" fontAlgn="base" hangingPunct="0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Wahlpflichtfach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IT/AT 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6 LP</a:t>
              </a:r>
              <a:endParaRPr lang="de-D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265814" y="1552353"/>
              <a:ext cx="1339850" cy="541020"/>
            </a:xfrm>
            <a:prstGeom prst="rect">
              <a:avLst/>
            </a:prstGeom>
            <a:solidFill>
              <a:srgbClr val="5C82A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1669311" y="1552353"/>
              <a:ext cx="1278255" cy="541020"/>
            </a:xfrm>
            <a:prstGeom prst="rect">
              <a:avLst/>
            </a:prstGeom>
            <a:solidFill>
              <a:srgbClr val="5C82A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Abgerundetes Rechteck 16"/>
            <p:cNvSpPr/>
            <p:nvPr/>
          </p:nvSpPr>
          <p:spPr bwMode="auto">
            <a:xfrm>
              <a:off x="318977" y="1594884"/>
              <a:ext cx="1179195" cy="438150"/>
            </a:xfrm>
            <a:prstGeom prst="roundRect">
              <a:avLst/>
            </a:prstGeom>
            <a:solidFill>
              <a:srgbClr val="ACCA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228600" indent="-228600" algn="ctr" eaLnBrk="0" fontAlgn="base" hangingPunct="0">
                <a:spcAft>
                  <a:spcPts val="0"/>
                </a:spcAft>
              </a:pPr>
              <a:r>
                <a:rPr lang="de-DE" sz="900" b="1" kern="1200" dirty="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Wahlpflichtfach</a:t>
              </a:r>
              <a:endParaRPr lang="de-DE" sz="1200" dirty="0">
                <a:effectLst/>
                <a:latin typeface="Times New Roman"/>
                <a:ea typeface="Times New Roman"/>
              </a:endParaRPr>
            </a:p>
            <a:p>
              <a:pPr marL="228600" indent="-228600" algn="ctr" eaLnBrk="0" fontAlgn="base" hangingPunct="0">
                <a:spcAft>
                  <a:spcPts val="0"/>
                </a:spcAft>
              </a:pPr>
              <a:r>
                <a:rPr lang="de-DE" sz="900" b="1" kern="1200" dirty="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IT/AT</a:t>
              </a:r>
              <a:endParaRPr lang="de-DE" sz="1200" dirty="0">
                <a:effectLst/>
                <a:latin typeface="Times New Roman"/>
                <a:ea typeface="Times New Roman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 dirty="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6 LP</a:t>
              </a:r>
              <a:endParaRPr lang="de-DE" sz="12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265814" y="2732567"/>
              <a:ext cx="2679700" cy="541020"/>
              <a:chOff x="259905" y="2733384"/>
              <a:chExt cx="2679702" cy="541466"/>
            </a:xfrm>
          </p:grpSpPr>
          <p:sp>
            <p:nvSpPr>
              <p:cNvPr id="41" name="Rechteck 40"/>
              <p:cNvSpPr/>
              <p:nvPr/>
            </p:nvSpPr>
            <p:spPr bwMode="auto">
              <a:xfrm>
                <a:off x="259905" y="2733384"/>
                <a:ext cx="1339851" cy="541466"/>
              </a:xfrm>
              <a:prstGeom prst="rect">
                <a:avLst/>
              </a:prstGeom>
              <a:solidFill>
                <a:srgbClr val="E89C2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12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42" name="Rechteck 41"/>
              <p:cNvSpPr/>
              <p:nvPr/>
            </p:nvSpPr>
            <p:spPr bwMode="auto">
              <a:xfrm>
                <a:off x="1599756" y="2733384"/>
                <a:ext cx="1339851" cy="541466"/>
              </a:xfrm>
              <a:prstGeom prst="rect">
                <a:avLst/>
              </a:prstGeom>
              <a:solidFill>
                <a:srgbClr val="E89C2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12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43" name="Abgerundetes Rechteck 42"/>
              <p:cNvSpPr/>
              <p:nvPr/>
            </p:nvSpPr>
            <p:spPr bwMode="auto">
              <a:xfrm>
                <a:off x="319825" y="2784609"/>
                <a:ext cx="1179753" cy="438151"/>
              </a:xfrm>
              <a:prstGeom prst="roundRect">
                <a:avLst/>
              </a:prstGeom>
              <a:solidFill>
                <a:srgbClr val="ACCAD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de-DE" sz="900" b="1" kern="1200">
                    <a:solidFill>
                      <a:srgbClr val="000000"/>
                    </a:solidFill>
                    <a:effectLst/>
                    <a:latin typeface="Arial Narrow"/>
                    <a:ea typeface="Times New Roman"/>
                    <a:cs typeface="Times New Roman"/>
                  </a:rPr>
                  <a:t>Deutsch als Zweitsprache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de-DE" sz="900" b="1" kern="1200">
                    <a:solidFill>
                      <a:srgbClr val="000000"/>
                    </a:solidFill>
                    <a:effectLst/>
                    <a:latin typeface="Arial Narrow"/>
                    <a:ea typeface="Times New Roman"/>
                    <a:cs typeface="Times New Roman"/>
                  </a:rPr>
                  <a:t>3 LP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4" name="Abgerundetes Rechteck 43"/>
              <p:cNvSpPr/>
              <p:nvPr/>
            </p:nvSpPr>
            <p:spPr bwMode="auto">
              <a:xfrm>
                <a:off x="1744051" y="2784609"/>
                <a:ext cx="1133237" cy="438151"/>
              </a:xfrm>
              <a:prstGeom prst="roundRect">
                <a:avLst/>
              </a:prstGeom>
              <a:solidFill>
                <a:srgbClr val="ACCAD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900" b="1" kern="1200">
                    <a:solidFill>
                      <a:srgbClr val="000000"/>
                    </a:solidFill>
                    <a:effectLst/>
                    <a:latin typeface="Arial Narrow"/>
                    <a:ea typeface="Times New Roman"/>
                    <a:cs typeface="Times New Roman"/>
                  </a:rPr>
                  <a:t>Mehrsprachigkeit in der Schule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de-DE" sz="900" b="1" kern="1200">
                    <a:solidFill>
                      <a:srgbClr val="000000"/>
                    </a:solidFill>
                    <a:effectLst/>
                    <a:latin typeface="Arial Narrow"/>
                    <a:ea typeface="Times New Roman"/>
                    <a:cs typeface="Times New Roman"/>
                  </a:rPr>
                  <a:t>3 LP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9" name="Abgerundetes Rechteck 18"/>
            <p:cNvSpPr/>
            <p:nvPr/>
          </p:nvSpPr>
          <p:spPr bwMode="auto">
            <a:xfrm>
              <a:off x="1743739" y="1594884"/>
              <a:ext cx="1132840" cy="438150"/>
            </a:xfrm>
            <a:prstGeom prst="roundRect">
              <a:avLst/>
            </a:prstGeom>
            <a:solidFill>
              <a:srgbClr val="ACCA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228600" indent="-228600" algn="ctr" eaLnBrk="0" fontAlgn="base" hangingPunct="0">
                <a:spcAft>
                  <a:spcPts val="0"/>
                </a:spcAft>
              </a:pPr>
              <a:r>
                <a:rPr lang="de-DE" sz="900" b="1" kern="1200" dirty="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Wahlpflichtfach</a:t>
              </a:r>
              <a:endParaRPr lang="de-DE" sz="1200" dirty="0">
                <a:effectLst/>
                <a:latin typeface="Times New Roman"/>
                <a:ea typeface="Times New Roman"/>
              </a:endParaRPr>
            </a:p>
            <a:p>
              <a:pPr marL="228600" indent="-228600" algn="ctr" eaLnBrk="0" fontAlgn="base" hangingPunct="0">
                <a:spcAft>
                  <a:spcPts val="0"/>
                </a:spcAft>
              </a:pPr>
              <a:r>
                <a:rPr lang="de-DE" sz="900" b="1" kern="1200" dirty="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IT/AT</a:t>
              </a:r>
              <a:endParaRPr lang="de-DE" sz="1200" dirty="0">
                <a:effectLst/>
                <a:latin typeface="Times New Roman"/>
                <a:ea typeface="Times New Roman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 dirty="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6 LP</a:t>
              </a:r>
              <a:endParaRPr lang="de-DE" sz="12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1658679" y="3306725"/>
              <a:ext cx="2724784" cy="541020"/>
              <a:chOff x="1650573" y="3307010"/>
              <a:chExt cx="2725323" cy="541466"/>
            </a:xfrm>
          </p:grpSpPr>
          <p:sp>
            <p:nvSpPr>
              <p:cNvPr id="37" name="Rechteck 36"/>
              <p:cNvSpPr/>
              <p:nvPr/>
            </p:nvSpPr>
            <p:spPr bwMode="auto">
              <a:xfrm>
                <a:off x="1650573" y="3307010"/>
                <a:ext cx="1289141" cy="541466"/>
              </a:xfrm>
              <a:prstGeom prst="rect">
                <a:avLst/>
              </a:prstGeom>
              <a:solidFill>
                <a:srgbClr val="E89C2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12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8" name="Rechteck 37"/>
              <p:cNvSpPr/>
              <p:nvPr/>
            </p:nvSpPr>
            <p:spPr bwMode="auto">
              <a:xfrm>
                <a:off x="3043712" y="3307010"/>
                <a:ext cx="1332184" cy="541466"/>
              </a:xfrm>
              <a:prstGeom prst="rect">
                <a:avLst/>
              </a:prstGeom>
              <a:solidFill>
                <a:srgbClr val="E89C2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12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9" name="Abgerundetes Rechteck 38"/>
              <p:cNvSpPr/>
              <p:nvPr/>
            </p:nvSpPr>
            <p:spPr bwMode="auto">
              <a:xfrm>
                <a:off x="1733749" y="3371769"/>
                <a:ext cx="1143539" cy="438151"/>
              </a:xfrm>
              <a:prstGeom prst="roundRect">
                <a:avLst/>
              </a:prstGeom>
              <a:solidFill>
                <a:srgbClr val="ACCAD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de-DE" sz="900" b="1" kern="1200">
                    <a:solidFill>
                      <a:srgbClr val="000000"/>
                    </a:solidFill>
                    <a:effectLst/>
                    <a:latin typeface="Arial Narrow"/>
                    <a:ea typeface="Times New Roman"/>
                    <a:cs typeface="Times New Roman"/>
                  </a:rPr>
                  <a:t>Entwicklung und Lernen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de-DE" sz="900" b="1" kern="1200">
                    <a:solidFill>
                      <a:srgbClr val="000000"/>
                    </a:solidFill>
                    <a:effectLst/>
                    <a:latin typeface="Arial Narrow"/>
                    <a:ea typeface="Times New Roman"/>
                    <a:cs typeface="Times New Roman"/>
                  </a:rPr>
                  <a:t>5 LP 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0" name="Abgerundetes Rechteck 39"/>
              <p:cNvSpPr/>
              <p:nvPr/>
            </p:nvSpPr>
            <p:spPr bwMode="auto">
              <a:xfrm>
                <a:off x="3102325" y="3371769"/>
                <a:ext cx="1184907" cy="438151"/>
              </a:xfrm>
              <a:prstGeom prst="roundRect">
                <a:avLst/>
              </a:prstGeom>
              <a:solidFill>
                <a:srgbClr val="ACCAD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900" b="1" kern="1200">
                    <a:solidFill>
                      <a:srgbClr val="000000"/>
                    </a:solidFill>
                    <a:effectLst/>
                    <a:latin typeface="Arial Narrow"/>
                    <a:ea typeface="Times New Roman"/>
                    <a:cs typeface="Times New Roman"/>
                  </a:rPr>
                  <a:t>Gestaltung der Berufsbildung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de-DE" sz="900" b="1" kern="1200">
                    <a:solidFill>
                      <a:srgbClr val="000000"/>
                    </a:solidFill>
                    <a:effectLst/>
                    <a:latin typeface="Arial Narrow"/>
                    <a:ea typeface="Times New Roman"/>
                    <a:cs typeface="Times New Roman"/>
                  </a:rPr>
                  <a:t>5 LP 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1" name="Rechteck 20"/>
            <p:cNvSpPr/>
            <p:nvPr/>
          </p:nvSpPr>
          <p:spPr bwMode="auto">
            <a:xfrm>
              <a:off x="3051544" y="956930"/>
              <a:ext cx="1327785" cy="2319655"/>
            </a:xfrm>
            <a:prstGeom prst="rect">
              <a:avLst/>
            </a:prstGeom>
            <a:solidFill>
              <a:srgbClr val="E89C2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Abgerundetes Rechteck 21"/>
            <p:cNvSpPr/>
            <p:nvPr/>
          </p:nvSpPr>
          <p:spPr bwMode="auto">
            <a:xfrm>
              <a:off x="3136604" y="1010093"/>
              <a:ext cx="1155700" cy="2216785"/>
            </a:xfrm>
            <a:prstGeom prst="roundRect">
              <a:avLst/>
            </a:prstGeom>
            <a:solidFill>
              <a:srgbClr val="ACCA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Praxis-Semester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25 LP</a:t>
              </a:r>
              <a:endParaRPr lang="de-D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4444409" y="3923414"/>
              <a:ext cx="1327785" cy="541020"/>
            </a:xfrm>
            <a:prstGeom prst="rect">
              <a:avLst/>
            </a:prstGeom>
            <a:solidFill>
              <a:srgbClr val="E89C2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Abgerundetes Rechteck 23"/>
            <p:cNvSpPr/>
            <p:nvPr/>
          </p:nvSpPr>
          <p:spPr bwMode="auto">
            <a:xfrm>
              <a:off x="4529470" y="3965944"/>
              <a:ext cx="1156335" cy="438150"/>
            </a:xfrm>
            <a:prstGeom prst="roundRect">
              <a:avLst/>
            </a:prstGeom>
            <a:solidFill>
              <a:srgbClr val="ACCA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Fachdidaktik ET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6 LP</a:t>
              </a:r>
              <a:endParaRPr lang="de-D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265814" y="3306725"/>
              <a:ext cx="1400810" cy="541020"/>
            </a:xfrm>
            <a:prstGeom prst="rect">
              <a:avLst/>
            </a:prstGeom>
            <a:solidFill>
              <a:srgbClr val="E89C2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Abgerundetes Rechteck 25"/>
            <p:cNvSpPr/>
            <p:nvPr/>
          </p:nvSpPr>
          <p:spPr bwMode="auto">
            <a:xfrm>
              <a:off x="350874" y="3359888"/>
              <a:ext cx="1156335" cy="438150"/>
            </a:xfrm>
            <a:prstGeom prst="roundRect">
              <a:avLst/>
            </a:prstGeom>
            <a:solidFill>
              <a:srgbClr val="ACCA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Entwicklung und Lernen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6 LP</a:t>
              </a:r>
              <a:endParaRPr lang="de-D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Rechteck 26"/>
            <p:cNvSpPr/>
            <p:nvPr/>
          </p:nvSpPr>
          <p:spPr bwMode="auto">
            <a:xfrm>
              <a:off x="1637414" y="3923414"/>
              <a:ext cx="1300480" cy="541020"/>
            </a:xfrm>
            <a:prstGeom prst="rect">
              <a:avLst/>
            </a:prstGeom>
            <a:solidFill>
              <a:srgbClr val="E89C2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Abgerundetes Rechteck 27"/>
            <p:cNvSpPr/>
            <p:nvPr/>
          </p:nvSpPr>
          <p:spPr bwMode="auto">
            <a:xfrm>
              <a:off x="1722474" y="3965944"/>
              <a:ext cx="1156335" cy="438150"/>
            </a:xfrm>
            <a:prstGeom prst="roundRect">
              <a:avLst/>
            </a:prstGeom>
            <a:solidFill>
              <a:srgbClr val="ACCA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Fachdidaktik IT/AT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3 LP</a:t>
              </a:r>
              <a:endParaRPr lang="de-D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Rechteck 28"/>
            <p:cNvSpPr/>
            <p:nvPr/>
          </p:nvSpPr>
          <p:spPr bwMode="auto">
            <a:xfrm>
              <a:off x="1637414" y="4412511"/>
              <a:ext cx="1300480" cy="661035"/>
            </a:xfrm>
            <a:prstGeom prst="rect">
              <a:avLst/>
            </a:prstGeom>
            <a:solidFill>
              <a:srgbClr val="E89C2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Abgerundetes Rechteck 29"/>
            <p:cNvSpPr/>
            <p:nvPr/>
          </p:nvSpPr>
          <p:spPr bwMode="auto">
            <a:xfrm>
              <a:off x="1722474" y="4582632"/>
              <a:ext cx="1156335" cy="438150"/>
            </a:xfrm>
            <a:prstGeom prst="roundRect">
              <a:avLst/>
            </a:prstGeom>
            <a:solidFill>
              <a:srgbClr val="ACCA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Fachdidaktik ET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3 LP</a:t>
              </a:r>
              <a:endParaRPr lang="de-D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Rechteck 30"/>
            <p:cNvSpPr/>
            <p:nvPr/>
          </p:nvSpPr>
          <p:spPr bwMode="auto">
            <a:xfrm>
              <a:off x="255181" y="2137144"/>
              <a:ext cx="1327785" cy="541020"/>
            </a:xfrm>
            <a:prstGeom prst="rect">
              <a:avLst/>
            </a:prstGeom>
            <a:solidFill>
              <a:srgbClr val="5C82A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Abgerundetes Rechteck 31"/>
            <p:cNvSpPr/>
            <p:nvPr/>
          </p:nvSpPr>
          <p:spPr bwMode="auto">
            <a:xfrm>
              <a:off x="340242" y="2190307"/>
              <a:ext cx="1167130" cy="438150"/>
            </a:xfrm>
            <a:prstGeom prst="roundRect">
              <a:avLst/>
            </a:prstGeom>
            <a:solidFill>
              <a:srgbClr val="ACCA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Automatisierungs-technik WPV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6 LP</a:t>
              </a:r>
              <a:endParaRPr lang="de-D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Rechteck 32"/>
            <p:cNvSpPr/>
            <p:nvPr/>
          </p:nvSpPr>
          <p:spPr bwMode="auto">
            <a:xfrm>
              <a:off x="1669311" y="2137144"/>
              <a:ext cx="1278255" cy="541020"/>
            </a:xfrm>
            <a:prstGeom prst="rect">
              <a:avLst/>
            </a:prstGeom>
            <a:solidFill>
              <a:srgbClr val="5C82A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Abgerundetes Rechteck 33"/>
            <p:cNvSpPr/>
            <p:nvPr/>
          </p:nvSpPr>
          <p:spPr bwMode="auto">
            <a:xfrm>
              <a:off x="1743739" y="2190307"/>
              <a:ext cx="1132840" cy="438150"/>
            </a:xfrm>
            <a:prstGeom prst="roundRect">
              <a:avLst/>
            </a:prstGeom>
            <a:solidFill>
              <a:srgbClr val="ACCA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228600" indent="-228600" algn="ctr" eaLnBrk="0" fontAlgn="base" hangingPunct="0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Wahlpflichtfach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 marL="228600" indent="-228600" algn="ctr" eaLnBrk="0" fontAlgn="base" hangingPunct="0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IT/AT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6 LP</a:t>
              </a:r>
              <a:endParaRPr lang="de-D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Rechteck 34"/>
            <p:cNvSpPr/>
            <p:nvPr/>
          </p:nvSpPr>
          <p:spPr bwMode="auto">
            <a:xfrm>
              <a:off x="4380614" y="3306725"/>
              <a:ext cx="1364615" cy="541020"/>
            </a:xfrm>
            <a:prstGeom prst="rect">
              <a:avLst/>
            </a:prstGeom>
            <a:solidFill>
              <a:srgbClr val="E89C2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Abgerundetes Rechteck 35"/>
            <p:cNvSpPr/>
            <p:nvPr/>
          </p:nvSpPr>
          <p:spPr bwMode="auto">
            <a:xfrm>
              <a:off x="4529470" y="3370521"/>
              <a:ext cx="1156335" cy="438150"/>
            </a:xfrm>
            <a:prstGeom prst="roundRect">
              <a:avLst/>
            </a:prstGeom>
            <a:solidFill>
              <a:srgbClr val="ACCA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Berufs- &amp; Wirtschaftspäd. Koll.</a:t>
              </a:r>
              <a:endParaRPr lang="de-DE" sz="1200">
                <a:effectLst/>
                <a:latin typeface="Times New Roman"/>
                <a:ea typeface="Times New Roman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de-DE" sz="9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Times New Roman"/>
                </a:rPr>
                <a:t>7 LP </a:t>
              </a:r>
              <a:endParaRPr lang="de-DE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595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559989" y="1423580"/>
            <a:ext cx="5720378" cy="147637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Weitere Informationen zum Studiengang Lehramt an Berufskollegs mit einer großen Fachrichtung Elektrotechnik und einer kleiner Fachrichtung Automatisierungs-/ Informationstechnik</a:t>
            </a:r>
            <a:endParaRPr lang="de-DE" sz="20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  <p:pic>
        <p:nvPicPr>
          <p:cNvPr id="3" name="Picture 9" descr="Unbenann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90" y="1515946"/>
            <a:ext cx="219075" cy="219075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5567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</a:t>
            </a:r>
            <a:r>
              <a:rPr lang="de-DE" b="1" dirty="0">
                <a:solidFill>
                  <a:schemeClr val="bg1"/>
                </a:solidFill>
                <a:latin typeface="Arial Narrow" pitchFamily="34" charset="0"/>
              </a:rPr>
              <a:t>Elektrotechnik mit EW-Anteilen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5" name="Picture 7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2909772" y="3423052"/>
            <a:ext cx="37128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>
                <a:solidFill>
                  <a:srgbClr val="002664"/>
                </a:solidFill>
                <a:latin typeface="Arial Narrow" pitchFamily="34" charset="0"/>
              </a:rPr>
              <a:t>Ansprechpartner:</a:t>
            </a:r>
          </a:p>
          <a:p>
            <a:r>
              <a:rPr lang="de-DE" sz="1600" b="1" dirty="0" smtClean="0">
                <a:solidFill>
                  <a:srgbClr val="002664"/>
                </a:solidFill>
                <a:latin typeface="Arial Narrow" pitchFamily="34" charset="0"/>
              </a:rPr>
              <a:t>Dipl</a:t>
            </a:r>
            <a:r>
              <a:rPr lang="de-DE" sz="1600" b="1" dirty="0">
                <a:solidFill>
                  <a:srgbClr val="002664"/>
                </a:solidFill>
                <a:latin typeface="Arial Narrow" pitchFamily="34" charset="0"/>
              </a:rPr>
              <a:t>.-Ing. Carsten </a:t>
            </a:r>
            <a:r>
              <a:rPr lang="de-DE" sz="1600" b="1" dirty="0" err="1">
                <a:solidFill>
                  <a:srgbClr val="002664"/>
                </a:solidFill>
                <a:latin typeface="Arial Narrow" pitchFamily="34" charset="0"/>
              </a:rPr>
              <a:t>Balewski</a:t>
            </a:r>
            <a:r>
              <a:rPr lang="de-DE" sz="1600" b="1" dirty="0">
                <a:solidFill>
                  <a:srgbClr val="002664"/>
                </a:solidFill>
                <a:latin typeface="Arial Narrow" pitchFamily="34" charset="0"/>
              </a:rPr>
              <a:t> </a:t>
            </a:r>
            <a:endParaRPr lang="de-DE" sz="1600" b="1" dirty="0" smtClean="0">
              <a:solidFill>
                <a:srgbClr val="002664"/>
              </a:solidFill>
              <a:latin typeface="Arial Narrow" pitchFamily="34" charset="0"/>
            </a:endParaRPr>
          </a:p>
          <a:p>
            <a:r>
              <a:rPr lang="de-DE" sz="1600" b="1" dirty="0">
                <a:solidFill>
                  <a:srgbClr val="002664"/>
                </a:solidFill>
                <a:latin typeface="Arial Narrow" pitchFamily="34" charset="0"/>
              </a:rPr>
              <a:t>Büro: P1.6.10.4 </a:t>
            </a:r>
            <a:endParaRPr lang="de-DE" sz="1600" b="1" dirty="0" smtClean="0">
              <a:solidFill>
                <a:srgbClr val="002664"/>
              </a:solidFill>
              <a:latin typeface="Arial Narrow" pitchFamily="34" charset="0"/>
            </a:endParaRPr>
          </a:p>
          <a:p>
            <a:r>
              <a:rPr lang="de-DE" sz="1600" b="1" dirty="0" smtClean="0">
                <a:solidFill>
                  <a:srgbClr val="002664"/>
                </a:solidFill>
                <a:latin typeface="Arial Narrow" pitchFamily="34" charset="0"/>
              </a:rPr>
              <a:t>Tel.: 05251-60 </a:t>
            </a:r>
            <a:r>
              <a:rPr lang="de-DE" sz="1600" b="1" dirty="0">
                <a:solidFill>
                  <a:srgbClr val="002664"/>
                </a:solidFill>
                <a:latin typeface="Arial Narrow" pitchFamily="34" charset="0"/>
              </a:rPr>
              <a:t>2995 </a:t>
            </a:r>
            <a:endParaRPr lang="de-DE" sz="1600" b="1" dirty="0" smtClean="0">
              <a:solidFill>
                <a:srgbClr val="002664"/>
              </a:solidFill>
              <a:latin typeface="Arial Narrow" pitchFamily="34" charset="0"/>
            </a:endParaRPr>
          </a:p>
          <a:p>
            <a:r>
              <a:rPr lang="de-DE" sz="1600" b="1" dirty="0" smtClean="0">
                <a:solidFill>
                  <a:srgbClr val="002664"/>
                </a:solidFill>
                <a:latin typeface="Arial Narrow" pitchFamily="34" charset="0"/>
              </a:rPr>
              <a:t>E-Mail: carsten.balewski@uni-paderborn.de </a:t>
            </a:r>
            <a:endParaRPr lang="de-DE" sz="16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0" y="2991499"/>
            <a:ext cx="1638823" cy="2185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656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676900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85888" y="2057400"/>
            <a:ext cx="3771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2664"/>
                </a:solidFill>
                <a:latin typeface="Arial Narrow" pitchFamily="34" charset="0"/>
              </a:rPr>
              <a:t>UNIVERSIT</a:t>
            </a:r>
            <a:r>
              <a:rPr lang="de-DE" b="1">
                <a:solidFill>
                  <a:srgbClr val="002664"/>
                </a:solidFill>
                <a:latin typeface="Arial"/>
              </a:rPr>
              <a:t>Ä</a:t>
            </a:r>
            <a:r>
              <a:rPr lang="de-DE" b="1">
                <a:solidFill>
                  <a:srgbClr val="002664"/>
                </a:solidFill>
                <a:latin typeface="Arial Narrow" pitchFamily="34" charset="0"/>
              </a:rPr>
              <a:t>T PADERBORN</a:t>
            </a:r>
          </a:p>
          <a:p>
            <a:r>
              <a:rPr lang="de-DE" b="1">
                <a:solidFill>
                  <a:srgbClr val="002664"/>
                </a:solidFill>
                <a:latin typeface="Arial Narrow" pitchFamily="34" charset="0"/>
              </a:rPr>
              <a:t>Institut f</a:t>
            </a:r>
            <a:r>
              <a:rPr lang="de-DE" b="1">
                <a:solidFill>
                  <a:srgbClr val="002664"/>
                </a:solidFill>
                <a:latin typeface="Arial"/>
              </a:rPr>
              <a:t>ü</a:t>
            </a:r>
            <a:r>
              <a:rPr lang="de-DE" b="1">
                <a:solidFill>
                  <a:srgbClr val="002664"/>
                </a:solidFill>
                <a:latin typeface="Arial Narrow" pitchFamily="34" charset="0"/>
              </a:rPr>
              <a:t>r Elektrotechnik und</a:t>
            </a:r>
          </a:p>
          <a:p>
            <a:r>
              <a:rPr lang="de-DE" b="1">
                <a:solidFill>
                  <a:srgbClr val="002664"/>
                </a:solidFill>
                <a:latin typeface="Arial Narrow" pitchFamily="34" charset="0"/>
              </a:rPr>
              <a:t>Informationstechnik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85888" y="3413125"/>
            <a:ext cx="20265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002664"/>
                </a:solidFill>
                <a:latin typeface="Arial Narrow" pitchFamily="34" charset="0"/>
              </a:rPr>
              <a:t>Paul-Hinweise:</a:t>
            </a:r>
          </a:p>
          <a:p>
            <a:r>
              <a:rPr lang="de-DE" sz="2000" dirty="0" smtClean="0">
                <a:solidFill>
                  <a:srgbClr val="002664"/>
                </a:solidFill>
                <a:latin typeface="Arial Narrow" pitchFamily="34" charset="0"/>
              </a:rPr>
              <a:t>Bachelor </a:t>
            </a:r>
            <a:r>
              <a:rPr lang="de-DE" sz="2000" dirty="0" smtClean="0">
                <a:solidFill>
                  <a:srgbClr val="002664"/>
                </a:solidFill>
                <a:latin typeface="Arial Narrow" pitchFamily="34" charset="0"/>
                <a:sym typeface="Wingdings" panose="05000000000000000000" pitchFamily="2" charset="2"/>
              </a:rPr>
              <a:t> Master</a:t>
            </a:r>
            <a:endParaRPr lang="de-DE" sz="2000" dirty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08600" y="5487988"/>
            <a:ext cx="2982913" cy="161925"/>
          </a:xfrm>
          <a:prstGeom prst="rect">
            <a:avLst/>
          </a:prstGeom>
          <a:solidFill>
            <a:srgbClr val="0026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9" name="Picture 19" descr="Hörsall_kl"/>
          <p:cNvPicPr>
            <a:picLocks noChangeAspect="1" noChangeArrowheads="1"/>
          </p:cNvPicPr>
          <p:nvPr/>
        </p:nvPicPr>
        <p:blipFill>
          <a:blip r:embed="rId2" cstate="print"/>
          <a:srcRect t="32784" r="42719" b="20297"/>
          <a:stretch>
            <a:fillRect/>
          </a:stretch>
        </p:blipFill>
        <p:spPr bwMode="auto">
          <a:xfrm>
            <a:off x="5308600" y="1733550"/>
            <a:ext cx="2982913" cy="3754438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88" y="3813235"/>
            <a:ext cx="3709633" cy="1836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606424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559989" y="1365065"/>
            <a:ext cx="5720378" cy="472334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Wenn Voraussetzungen vorliegen dann:</a:t>
            </a:r>
            <a:endParaRPr lang="de-DE" sz="20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  <p:pic>
        <p:nvPicPr>
          <p:cNvPr id="3" name="Picture 9" descr="Unbenann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90" y="1457430"/>
            <a:ext cx="219075" cy="219075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6229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PAUL – Anmeldung von vorgezogenen Leistungen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5" name="Picture 7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9" name="Inhaltsplatzhalter 1"/>
          <p:cNvSpPr txBox="1">
            <a:spLocks/>
          </p:cNvSpPr>
          <p:nvPr/>
        </p:nvSpPr>
        <p:spPr>
          <a:xfrm>
            <a:off x="1559989" y="1976626"/>
            <a:ext cx="7174708" cy="308305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Vollständiges Ausfüllen des Formulars „Antrag auf Zulassung zu einer Lehrveranstaltung in Paul“ für jedes zu belegende Fach</a:t>
            </a:r>
            <a:b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</a:br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(PAUL </a:t>
            </a:r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  <a:sym typeface="Wingdings" panose="05000000000000000000" pitchFamily="2" charset="2"/>
              </a:rPr>
              <a:t> Hilfe  Formulare)</a:t>
            </a:r>
            <a:endParaRPr lang="de-DE" sz="2000" b="1" dirty="0" smtClean="0">
              <a:solidFill>
                <a:srgbClr val="002664"/>
              </a:solidFill>
              <a:latin typeface="Arial Narrow" pitchFamily="34" charset="0"/>
            </a:endParaRP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Persönliche Abgabe der Formulare und Nachweis der Erfüllung der Voraussetzungen bei der </a:t>
            </a:r>
            <a:b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</a:br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PAUL-Studentenbetreuung EIM-E in P1.6.10.3</a:t>
            </a:r>
            <a:r>
              <a:rPr lang="de-DE" sz="2000" b="1" dirty="0">
                <a:solidFill>
                  <a:srgbClr val="002664"/>
                </a:solidFill>
                <a:latin typeface="Arial Narrow" pitchFamily="34" charset="0"/>
              </a:rPr>
              <a:t/>
            </a:r>
            <a:br>
              <a:rPr lang="de-DE" sz="2000" b="1" dirty="0">
                <a:solidFill>
                  <a:srgbClr val="002664"/>
                </a:solidFill>
                <a:latin typeface="Arial Narrow" pitchFamily="34" charset="0"/>
              </a:rPr>
            </a:br>
            <a:r>
              <a:rPr lang="de-DE" sz="2000" b="1" dirty="0">
                <a:solidFill>
                  <a:srgbClr val="002664"/>
                </a:solidFill>
                <a:latin typeface="Arial Narrow" pitchFamily="34" charset="0"/>
              </a:rPr>
              <a:t>(</a:t>
            </a:r>
            <a:r>
              <a:rPr lang="de-DE" sz="2000" b="1" dirty="0">
                <a:solidFill>
                  <a:srgbClr val="002664"/>
                </a:solidFill>
                <a:latin typeface="Arial Narrow" pitchFamily="34" charset="0"/>
                <a:hlinkClick r:id="rId4"/>
              </a:rPr>
              <a:t>http://</a:t>
            </a:r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  <a:hlinkClick r:id="rId4"/>
              </a:rPr>
              <a:t>www-srt.upb.de/paul.html</a:t>
            </a:r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) </a:t>
            </a:r>
            <a:endParaRPr lang="de-DE" sz="20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39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3076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Aktuelle Sprechstunden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4" name="Picture 6" descr="Unbenannt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0" y="1606731"/>
            <a:ext cx="5400963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Studentenbetreuung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LVM EIM-E</a:t>
            </a:r>
          </a:p>
          <a:p>
            <a:pPr marL="0" indent="0" algn="ctr">
              <a:buNone/>
            </a:pPr>
            <a:r>
              <a:rPr lang="de-DE" b="1" dirty="0" err="1" smtClean="0"/>
              <a:t>Dipl</a:t>
            </a:r>
            <a:r>
              <a:rPr lang="de-DE" b="1" dirty="0" smtClean="0"/>
              <a:t>-Ing. (FH) Martin </a:t>
            </a:r>
            <a:r>
              <a:rPr lang="de-DE" b="1" dirty="0" err="1" smtClean="0"/>
              <a:t>Bober</a:t>
            </a:r>
            <a:endParaRPr lang="de-DE" b="1" dirty="0" smtClean="0"/>
          </a:p>
          <a:p>
            <a:pPr marL="0" indent="0" algn="ctr">
              <a:buNone/>
            </a:pPr>
            <a:r>
              <a:rPr lang="de-DE" dirty="0" smtClean="0"/>
              <a:t>P1.6.10.3</a:t>
            </a:r>
          </a:p>
          <a:p>
            <a:pPr marL="0" indent="0" algn="ctr">
              <a:buNone/>
            </a:pPr>
            <a:r>
              <a:rPr lang="de-DE" b="1" dirty="0" smtClean="0"/>
              <a:t>Sprechstunden:</a:t>
            </a:r>
          </a:p>
          <a:p>
            <a:pPr marL="0" indent="0" algn="ctr">
              <a:buNone/>
            </a:pPr>
            <a:r>
              <a:rPr lang="de-DE" dirty="0" smtClean="0"/>
              <a:t>Montag 10.00 - 11.00 Uhr</a:t>
            </a:r>
          </a:p>
          <a:p>
            <a:pPr marL="0" indent="0" algn="ctr">
              <a:buNone/>
            </a:pPr>
            <a:r>
              <a:rPr lang="de-DE" dirty="0" smtClean="0"/>
              <a:t>Dienstag 13.00 – 15.00 Uhr</a:t>
            </a:r>
          </a:p>
          <a:p>
            <a:pPr marL="0" indent="0" algn="ctr">
              <a:buNone/>
            </a:pPr>
            <a:r>
              <a:rPr lang="de-DE" dirty="0" smtClean="0"/>
              <a:t>Mittwoch 13.00 – 15.00 Uhr</a:t>
            </a:r>
          </a:p>
          <a:p>
            <a:pPr marL="0" indent="0" algn="ctr">
              <a:buNone/>
            </a:pPr>
            <a:r>
              <a:rPr lang="de-DE" dirty="0" smtClean="0"/>
              <a:t>Donnerstag 13.00 – 15.00 Uhr</a:t>
            </a:r>
            <a:endParaRPr lang="de-DE" dirty="0"/>
          </a:p>
        </p:txBody>
      </p:sp>
      <p:pic>
        <p:nvPicPr>
          <p:cNvPr id="9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08" y="1600200"/>
            <a:ext cx="3477202" cy="4525963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47542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600200" y="16002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" pitchFamily="2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3958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Modulkataloge und Modullisten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43015" name="Picture 7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32287" y="1293797"/>
            <a:ext cx="783113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 algn="ctr">
              <a:spcAft>
                <a:spcPts val="1200"/>
              </a:spcAft>
            </a:pPr>
            <a:r>
              <a:rPr lang="de-DE" b="1" dirty="0" smtClean="0">
                <a:solidFill>
                  <a:srgbClr val="002664"/>
                </a:solidFill>
                <a:latin typeface="Arial Narrow" pitchFamily="34" charset="0"/>
              </a:rPr>
              <a:t>Die Modulkataloge und –listen aller Studiengänge </a:t>
            </a:r>
          </a:p>
          <a:p>
            <a:pPr marL="268288" indent="-268288" algn="ctr">
              <a:spcAft>
                <a:spcPts val="1200"/>
              </a:spcAft>
            </a:pPr>
            <a:r>
              <a:rPr lang="de-DE" b="1" dirty="0" smtClean="0">
                <a:solidFill>
                  <a:srgbClr val="002664"/>
                </a:solidFill>
                <a:latin typeface="Arial Narrow" pitchFamily="34" charset="0"/>
              </a:rPr>
              <a:t>findet ihr auf unserer Instituts-Homepage:</a:t>
            </a:r>
          </a:p>
          <a:p>
            <a:pPr marL="268288" indent="-268288" algn="ctr">
              <a:spcAft>
                <a:spcPts val="1200"/>
              </a:spcAft>
            </a:pPr>
            <a:r>
              <a:rPr lang="de-DE" b="1" u="sng" dirty="0" smtClean="0">
                <a:solidFill>
                  <a:srgbClr val="002664"/>
                </a:solidFill>
                <a:latin typeface="Arial Narrow" pitchFamily="34" charset="0"/>
              </a:rPr>
              <a:t>www.ei.upb.de</a:t>
            </a:r>
            <a:endParaRPr lang="de-DE" sz="1600" b="1" dirty="0" smtClean="0">
              <a:solidFill>
                <a:srgbClr val="002664"/>
              </a:solidFill>
              <a:latin typeface="Arial Narrow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6" y="2839715"/>
            <a:ext cx="8652967" cy="37737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0200" y="16002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" pitchFamily="28" charset="0"/>
            </a:endParaRPr>
          </a:p>
        </p:txBody>
      </p:sp>
      <p:pic>
        <p:nvPicPr>
          <p:cNvPr id="6" name="Picture 7" descr="Unbenannt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graphicFrame>
        <p:nvGraphicFramePr>
          <p:cNvPr id="102" name="Tabel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2853"/>
              </p:ext>
            </p:extLst>
          </p:nvPr>
        </p:nvGraphicFramePr>
        <p:xfrm>
          <a:off x="1676763" y="1697346"/>
          <a:ext cx="5643036" cy="4108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59"/>
                <a:gridCol w="1410759"/>
                <a:gridCol w="1410759"/>
                <a:gridCol w="1410759"/>
              </a:tblGrid>
              <a:tr h="365498">
                <a:tc gridSpan="4">
                  <a:txBody>
                    <a:bodyPr/>
                    <a:lstStyle/>
                    <a:p>
                      <a:r>
                        <a:rPr lang="de-DE" sz="1600" b="1" i="1" dirty="0" smtClean="0"/>
                        <a:t>Master-Studienverlauf Elektrotechnik</a:t>
                      </a:r>
                      <a:r>
                        <a:rPr lang="de-DE" sz="1600" b="1" i="1" baseline="0" dirty="0" smtClean="0"/>
                        <a:t> v2 (ab WS11/12)</a:t>
                      </a:r>
                      <a:endParaRPr lang="de-DE" sz="1600" b="1" i="1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8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</a:tr>
              <a:tr h="445303">
                <a:tc>
                  <a:txBody>
                    <a:bodyPr/>
                    <a:lstStyle/>
                    <a:p>
                      <a:pPr algn="ctr"/>
                      <a:r>
                        <a:rPr lang="de-DE" sz="1200" b="1" smtClean="0">
                          <a:latin typeface="Arial Narrow" pitchFamily="34" charset="0"/>
                        </a:rPr>
                        <a:t>1.Semester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30</a:t>
                      </a:r>
                      <a:r>
                        <a:rPr lang="de-DE" sz="1200" b="0" baseline="0" smtClean="0">
                          <a:latin typeface="Arial Narrow" pitchFamily="34" charset="0"/>
                        </a:rPr>
                        <a:t> LP</a:t>
                      </a:r>
                      <a:endParaRPr lang="de-DE" sz="1200" b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30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30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4.Semester</a:t>
                      </a:r>
                    </a:p>
                    <a:p>
                      <a:pPr algn="ctr"/>
                      <a:r>
                        <a:rPr lang="de-DE" sz="1200" b="0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30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54764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547645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547645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 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547645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547645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547645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</a:tbl>
          </a:graphicData>
        </a:graphic>
      </p:graphicFrame>
      <p:sp>
        <p:nvSpPr>
          <p:cNvPr id="103" name="Rechteck 102"/>
          <p:cNvSpPr/>
          <p:nvPr/>
        </p:nvSpPr>
        <p:spPr bwMode="auto">
          <a:xfrm>
            <a:off x="1747022" y="2588257"/>
            <a:ext cx="1278733" cy="57600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 dirty="0" smtClean="0">
              <a:latin typeface="Arial Narrow" pitchFamily="34" charset="0"/>
            </a:endParaRPr>
          </a:p>
        </p:txBody>
      </p:sp>
      <p:sp>
        <p:nvSpPr>
          <p:cNvPr id="104" name="Abgerundetes Rechteck 103"/>
          <p:cNvSpPr/>
          <p:nvPr/>
        </p:nvSpPr>
        <p:spPr bwMode="auto">
          <a:xfrm>
            <a:off x="1808143" y="2660265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Theoretische Elektrotechnik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6 LP</a:t>
            </a:r>
            <a:endParaRPr lang="de-DE" sz="900" b="1" dirty="0">
              <a:latin typeface="Arial Narrow" pitchFamily="34" charset="0"/>
            </a:endParaRPr>
          </a:p>
        </p:txBody>
      </p:sp>
      <p:sp>
        <p:nvSpPr>
          <p:cNvPr id="105" name="Rechteck 104"/>
          <p:cNvSpPr/>
          <p:nvPr/>
        </p:nvSpPr>
        <p:spPr bwMode="auto">
          <a:xfrm>
            <a:off x="5949131" y="5180545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6" name="Abgerundetes Rechteck 105"/>
          <p:cNvSpPr/>
          <p:nvPr/>
        </p:nvSpPr>
        <p:spPr bwMode="auto">
          <a:xfrm>
            <a:off x="6010252" y="5231769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Masterarbeit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30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7" name="Rechteck 106"/>
          <p:cNvSpPr/>
          <p:nvPr/>
        </p:nvSpPr>
        <p:spPr bwMode="auto">
          <a:xfrm>
            <a:off x="1741865" y="5180545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8" name="Rechteck 107"/>
          <p:cNvSpPr/>
          <p:nvPr/>
        </p:nvSpPr>
        <p:spPr bwMode="auto">
          <a:xfrm>
            <a:off x="3081716" y="5180545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9" name="Abgerundetes Rechteck 108"/>
          <p:cNvSpPr/>
          <p:nvPr/>
        </p:nvSpPr>
        <p:spPr bwMode="auto">
          <a:xfrm>
            <a:off x="1798431" y="5231770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Studium Generale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0" name="Rechteck 109"/>
          <p:cNvSpPr/>
          <p:nvPr/>
        </p:nvSpPr>
        <p:spPr bwMode="auto">
          <a:xfrm>
            <a:off x="1747306" y="3236393"/>
            <a:ext cx="1278733" cy="57600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 dirty="0" smtClean="0">
              <a:latin typeface="Arial Narrow" pitchFamily="34" charset="0"/>
            </a:endParaRPr>
          </a:p>
        </p:txBody>
      </p:sp>
      <p:sp>
        <p:nvSpPr>
          <p:cNvPr id="111" name="Abgerundetes Rechteck 110"/>
          <p:cNvSpPr/>
          <p:nvPr/>
        </p:nvSpPr>
        <p:spPr bwMode="auto">
          <a:xfrm>
            <a:off x="3204839" y="5231770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latin typeface="Arial Narrow" pitchFamily="34" charset="0"/>
              </a:rPr>
              <a:t>Studium Generale</a:t>
            </a:r>
          </a:p>
          <a:p>
            <a:pPr algn="ctr"/>
            <a:r>
              <a:rPr lang="de-DE" sz="900" b="1">
                <a:latin typeface="Arial Narrow" pitchFamily="34" charset="0"/>
              </a:rPr>
              <a:t>6 LP</a:t>
            </a:r>
          </a:p>
        </p:txBody>
      </p:sp>
      <p:sp>
        <p:nvSpPr>
          <p:cNvPr id="112" name="Abgerundetes Rechteck 111"/>
          <p:cNvSpPr/>
          <p:nvPr/>
        </p:nvSpPr>
        <p:spPr bwMode="auto">
          <a:xfrm>
            <a:off x="1797537" y="3302234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Verarbeitung statistischer Signale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6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  <a:p>
            <a:pPr algn="ctr"/>
            <a:endParaRPr lang="de-DE" sz="900" b="1" dirty="0">
              <a:latin typeface="Arial Narrow" pitchFamily="34" charset="0"/>
            </a:endParaRPr>
          </a:p>
        </p:txBody>
      </p:sp>
      <p:sp>
        <p:nvSpPr>
          <p:cNvPr id="113" name="Rechteck 112"/>
          <p:cNvSpPr/>
          <p:nvPr/>
        </p:nvSpPr>
        <p:spPr bwMode="auto">
          <a:xfrm>
            <a:off x="3187466" y="2588257"/>
            <a:ext cx="1278733" cy="57600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 dirty="0" smtClean="0">
              <a:latin typeface="Arial Narrow" pitchFamily="34" charset="0"/>
            </a:endParaRPr>
          </a:p>
        </p:txBody>
      </p:sp>
      <p:sp>
        <p:nvSpPr>
          <p:cNvPr id="114" name="Rechteck 113"/>
          <p:cNvSpPr/>
          <p:nvPr/>
        </p:nvSpPr>
        <p:spPr bwMode="auto">
          <a:xfrm>
            <a:off x="3187466" y="3236393"/>
            <a:ext cx="1278733" cy="57600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 dirty="0" smtClean="0">
              <a:latin typeface="Arial Narrow" pitchFamily="34" charset="0"/>
            </a:endParaRPr>
          </a:p>
        </p:txBody>
      </p:sp>
      <p:sp>
        <p:nvSpPr>
          <p:cNvPr id="115" name="Abgerundetes Rechteck 114"/>
          <p:cNvSpPr/>
          <p:nvPr/>
        </p:nvSpPr>
        <p:spPr bwMode="auto">
          <a:xfrm>
            <a:off x="3242347" y="3302234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Wahlpflichtfach Katalog III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6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  <a:p>
            <a:pPr algn="ctr"/>
            <a:endParaRPr lang="de-DE" sz="900" b="1" dirty="0">
              <a:latin typeface="Arial Narrow" pitchFamily="34" charset="0"/>
            </a:endParaRPr>
          </a:p>
        </p:txBody>
      </p:sp>
      <p:sp>
        <p:nvSpPr>
          <p:cNvPr id="116" name="Abgerundetes Rechteck 115"/>
          <p:cNvSpPr/>
          <p:nvPr/>
        </p:nvSpPr>
        <p:spPr bwMode="auto">
          <a:xfrm>
            <a:off x="3242347" y="2660265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Wahlpflichtfach Katalog III</a:t>
            </a:r>
            <a:endParaRPr lang="de-DE" sz="900" b="1" dirty="0">
              <a:latin typeface="Arial Narrow" pitchFamily="34" charset="0"/>
            </a:endParaRP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6 LP</a:t>
            </a:r>
            <a:endParaRPr lang="de-DE" sz="900" b="1" dirty="0">
              <a:latin typeface="Arial Narrow" pitchFamily="34" charset="0"/>
            </a:endParaRPr>
          </a:p>
        </p:txBody>
      </p:sp>
      <p:sp>
        <p:nvSpPr>
          <p:cNvPr id="117" name="Rechteck 116"/>
          <p:cNvSpPr/>
          <p:nvPr/>
        </p:nvSpPr>
        <p:spPr bwMode="auto">
          <a:xfrm>
            <a:off x="1747022" y="3884401"/>
            <a:ext cx="1278733" cy="57600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 dirty="0" smtClean="0">
              <a:latin typeface="Arial Narrow" pitchFamily="34" charset="0"/>
            </a:endParaRPr>
          </a:p>
        </p:txBody>
      </p:sp>
      <p:sp>
        <p:nvSpPr>
          <p:cNvPr id="118" name="Rechteck 117"/>
          <p:cNvSpPr/>
          <p:nvPr/>
        </p:nvSpPr>
        <p:spPr bwMode="auto">
          <a:xfrm>
            <a:off x="1747306" y="4532537"/>
            <a:ext cx="1278733" cy="57600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 dirty="0" smtClean="0">
              <a:latin typeface="Arial Narrow" pitchFamily="34" charset="0"/>
            </a:endParaRPr>
          </a:p>
        </p:txBody>
      </p:sp>
      <p:sp>
        <p:nvSpPr>
          <p:cNvPr id="119" name="Rechteck 118"/>
          <p:cNvSpPr/>
          <p:nvPr/>
        </p:nvSpPr>
        <p:spPr bwMode="auto">
          <a:xfrm>
            <a:off x="3187466" y="3884401"/>
            <a:ext cx="1278733" cy="57600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 dirty="0" smtClean="0">
              <a:latin typeface="Arial Narrow" pitchFamily="34" charset="0"/>
            </a:endParaRPr>
          </a:p>
        </p:txBody>
      </p:sp>
      <p:sp>
        <p:nvSpPr>
          <p:cNvPr id="120" name="Rechteck 119"/>
          <p:cNvSpPr/>
          <p:nvPr/>
        </p:nvSpPr>
        <p:spPr bwMode="auto">
          <a:xfrm>
            <a:off x="3187466" y="4532537"/>
            <a:ext cx="1278733" cy="57600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 dirty="0" smtClean="0">
              <a:latin typeface="Arial Narrow" pitchFamily="34" charset="0"/>
            </a:endParaRPr>
          </a:p>
        </p:txBody>
      </p:sp>
      <p:sp>
        <p:nvSpPr>
          <p:cNvPr id="121" name="Abgerundetes Rechteck 120"/>
          <p:cNvSpPr/>
          <p:nvPr/>
        </p:nvSpPr>
        <p:spPr bwMode="auto">
          <a:xfrm>
            <a:off x="1798431" y="395640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Wahlpflichtfach Katalog I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6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  <a:p>
            <a:pPr algn="ctr"/>
            <a:endParaRPr lang="de-DE" sz="900" b="1" dirty="0">
              <a:latin typeface="Arial Narrow" pitchFamily="34" charset="0"/>
            </a:endParaRPr>
          </a:p>
        </p:txBody>
      </p:sp>
      <p:sp>
        <p:nvSpPr>
          <p:cNvPr id="122" name="Abgerundetes Rechteck 121"/>
          <p:cNvSpPr/>
          <p:nvPr/>
        </p:nvSpPr>
        <p:spPr bwMode="auto">
          <a:xfrm>
            <a:off x="3238875" y="395640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Wahlpflichtfach Katalog I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6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  <a:p>
            <a:pPr algn="ctr"/>
            <a:endParaRPr lang="de-DE" sz="900" b="1" dirty="0">
              <a:latin typeface="Arial Narrow" pitchFamily="34" charset="0"/>
            </a:endParaRPr>
          </a:p>
        </p:txBody>
      </p:sp>
      <p:sp>
        <p:nvSpPr>
          <p:cNvPr id="123" name="Abgerundetes Rechteck 122"/>
          <p:cNvSpPr/>
          <p:nvPr/>
        </p:nvSpPr>
        <p:spPr bwMode="auto">
          <a:xfrm>
            <a:off x="1801903" y="4604481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Wahlpflichtfach Katalog II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6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  <a:p>
            <a:pPr algn="ctr"/>
            <a:endParaRPr lang="de-DE" sz="900" b="1" dirty="0">
              <a:latin typeface="Arial Narrow" pitchFamily="34" charset="0"/>
            </a:endParaRPr>
          </a:p>
        </p:txBody>
      </p:sp>
      <p:sp>
        <p:nvSpPr>
          <p:cNvPr id="124" name="Abgerundetes Rechteck 123"/>
          <p:cNvSpPr/>
          <p:nvPr/>
        </p:nvSpPr>
        <p:spPr bwMode="auto">
          <a:xfrm>
            <a:off x="3242063" y="4604481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Wahlpflichtfach Katalog II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6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  <a:p>
            <a:pPr algn="ctr"/>
            <a:endParaRPr lang="de-DE" sz="900" b="1" dirty="0">
              <a:latin typeface="Arial Narrow" pitchFamily="34" charset="0"/>
            </a:endParaRPr>
          </a:p>
        </p:txBody>
      </p:sp>
      <p:sp>
        <p:nvSpPr>
          <p:cNvPr id="125" name="Rechteck 124"/>
          <p:cNvSpPr/>
          <p:nvPr/>
        </p:nvSpPr>
        <p:spPr bwMode="auto">
          <a:xfrm>
            <a:off x="4627626" y="2588257"/>
            <a:ext cx="1278733" cy="57600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 dirty="0" smtClean="0">
              <a:latin typeface="Arial Narrow" pitchFamily="34" charset="0"/>
            </a:endParaRPr>
          </a:p>
        </p:txBody>
      </p:sp>
      <p:sp>
        <p:nvSpPr>
          <p:cNvPr id="126" name="Rechteck 125"/>
          <p:cNvSpPr/>
          <p:nvPr/>
        </p:nvSpPr>
        <p:spPr bwMode="auto">
          <a:xfrm>
            <a:off x="4627626" y="3236393"/>
            <a:ext cx="1278733" cy="57600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 dirty="0" smtClean="0">
              <a:latin typeface="Arial Narrow" pitchFamily="34" charset="0"/>
            </a:endParaRPr>
          </a:p>
        </p:txBody>
      </p:sp>
      <p:sp>
        <p:nvSpPr>
          <p:cNvPr id="127" name="Rechteck 126"/>
          <p:cNvSpPr/>
          <p:nvPr/>
        </p:nvSpPr>
        <p:spPr bwMode="auto">
          <a:xfrm>
            <a:off x="4627626" y="3884401"/>
            <a:ext cx="1278733" cy="57600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 dirty="0" smtClean="0">
              <a:latin typeface="Arial Narrow" pitchFamily="34" charset="0"/>
            </a:endParaRPr>
          </a:p>
        </p:txBody>
      </p:sp>
      <p:sp>
        <p:nvSpPr>
          <p:cNvPr id="128" name="Rechteck 127"/>
          <p:cNvSpPr/>
          <p:nvPr/>
        </p:nvSpPr>
        <p:spPr bwMode="auto">
          <a:xfrm>
            <a:off x="4627626" y="4532537"/>
            <a:ext cx="1278733" cy="57600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 dirty="0" smtClean="0">
              <a:latin typeface="Arial Narrow" pitchFamily="34" charset="0"/>
            </a:endParaRPr>
          </a:p>
        </p:txBody>
      </p:sp>
      <p:sp>
        <p:nvSpPr>
          <p:cNvPr id="129" name="Abgerundetes Rechteck 128"/>
          <p:cNvSpPr/>
          <p:nvPr/>
        </p:nvSpPr>
        <p:spPr bwMode="auto">
          <a:xfrm>
            <a:off x="4677857" y="2660265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Wahlpflichtfach Studienmodell</a:t>
            </a:r>
            <a:endParaRPr lang="de-DE" sz="900" b="1" dirty="0">
              <a:latin typeface="Arial Narrow" pitchFamily="34" charset="0"/>
            </a:endParaRP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6 LP</a:t>
            </a:r>
            <a:endParaRPr lang="de-DE" sz="900" b="1" dirty="0">
              <a:latin typeface="Arial Narrow" pitchFamily="34" charset="0"/>
            </a:endParaRPr>
          </a:p>
        </p:txBody>
      </p:sp>
      <p:sp>
        <p:nvSpPr>
          <p:cNvPr id="130" name="Abgerundetes Rechteck 129"/>
          <p:cNvSpPr/>
          <p:nvPr/>
        </p:nvSpPr>
        <p:spPr bwMode="auto">
          <a:xfrm>
            <a:off x="4677857" y="3302234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Wahlpflichtfach </a:t>
            </a:r>
            <a:r>
              <a:rPr lang="de-DE" sz="900" b="1" dirty="0" smtClean="0">
                <a:latin typeface="Arial Narrow" pitchFamily="34" charset="0"/>
              </a:rPr>
              <a:t>Studienmodell</a:t>
            </a:r>
            <a:endParaRPr lang="de-DE" sz="900" b="1" dirty="0">
              <a:latin typeface="Arial Narrow" pitchFamily="34" charset="0"/>
            </a:endParaRP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6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  <a:p>
            <a:pPr algn="ctr"/>
            <a:endParaRPr lang="de-DE" sz="900" b="1" dirty="0">
              <a:latin typeface="Arial Narrow" pitchFamily="34" charset="0"/>
            </a:endParaRPr>
          </a:p>
        </p:txBody>
      </p:sp>
      <p:sp>
        <p:nvSpPr>
          <p:cNvPr id="131" name="Abgerundetes Rechteck 130"/>
          <p:cNvSpPr/>
          <p:nvPr/>
        </p:nvSpPr>
        <p:spPr bwMode="auto">
          <a:xfrm>
            <a:off x="4677857" y="3956409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Projektarbeit</a:t>
            </a:r>
          </a:p>
          <a:p>
            <a:pPr algn="ctr"/>
            <a:r>
              <a:rPr lang="de-DE" sz="900" b="1" dirty="0">
                <a:latin typeface="Arial Narrow" pitchFamily="34" charset="0"/>
              </a:rPr>
              <a:t>9 LP</a:t>
            </a:r>
          </a:p>
        </p:txBody>
      </p:sp>
      <p:sp>
        <p:nvSpPr>
          <p:cNvPr id="132" name="Abgerundetes Rechteck 131"/>
          <p:cNvSpPr/>
          <p:nvPr/>
        </p:nvSpPr>
        <p:spPr bwMode="auto">
          <a:xfrm>
            <a:off x="4677857" y="4598378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Projektarbeit</a:t>
            </a:r>
          </a:p>
          <a:p>
            <a:pPr algn="ctr"/>
            <a:r>
              <a:rPr lang="de-DE" sz="900" b="1" dirty="0">
                <a:latin typeface="Arial Narrow" pitchFamily="34" charset="0"/>
              </a:rPr>
              <a:t>9 LP</a:t>
            </a:r>
          </a:p>
          <a:p>
            <a:pPr algn="ctr"/>
            <a:endParaRPr lang="de-DE" sz="900" b="1" dirty="0">
              <a:latin typeface="Arial Narrow" pitchFamily="34" charset="0"/>
            </a:endParaRPr>
          </a:p>
        </p:txBody>
      </p:sp>
      <p:sp>
        <p:nvSpPr>
          <p:cNvPr id="134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3952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Master Elektrotechnik (EMA v2)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2412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766"/>
          </a:xfrm>
        </p:spPr>
        <p:txBody>
          <a:bodyPr/>
          <a:lstStyle/>
          <a:p>
            <a:pPr marL="0" indent="0" algn="ctr">
              <a:buNone/>
            </a:pPr>
            <a:r>
              <a:rPr lang="de-DE" b="1" u="sng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Kurzübersicht der </a:t>
            </a:r>
            <a:br>
              <a:rPr lang="de-DE" b="1" u="sng" dirty="0" smtClean="0">
                <a:solidFill>
                  <a:srgbClr val="002664"/>
                </a:solidFill>
                <a:latin typeface="Arial Narrow" panose="020B0606020202030204" pitchFamily="34" charset="0"/>
              </a:rPr>
            </a:br>
            <a:r>
              <a:rPr lang="de-DE" b="1" u="sng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Pflicht/ und -Wahlpflichtmodule: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M.048.2101		Theoretische Elektrotechnik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M.048.2102		Verarbeitung statistischer Signale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M.048.2201 &amp; .2202	Energie und Umwelt I &amp; II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M.048.2301 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&amp; .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2302	Kognitive Systeme I &amp; II</a:t>
            </a:r>
            <a:endParaRPr lang="de-DE" sz="2000" b="1" dirty="0">
              <a:solidFill>
                <a:srgbClr val="002664"/>
              </a:solidFill>
              <a:latin typeface="Arial Narrow" panose="020B0606020202030204" pitchFamily="34" charset="0"/>
            </a:endParaRP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M.048.2401 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&amp; .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2402	Kommunikationstechnik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I &amp; II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M.048.2501 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&amp; .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2502	Mikroelektronik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I &amp; II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M.048.2601 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&amp; .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2602	Optoelektronik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I &amp; II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M.048.2701 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&amp; .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2702	Prozessdynamik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I &amp; II</a:t>
            </a:r>
            <a:endParaRPr lang="de-DE" sz="2000" b="1" dirty="0" smtClean="0">
              <a:solidFill>
                <a:srgbClr val="002664"/>
              </a:solidFill>
              <a:latin typeface="Arial Narrow" panose="020B0606020202030204" pitchFamily="34" charset="0"/>
            </a:endParaRP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M.048.2801 &amp; .2802	Projektarbeit 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I &amp; 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II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Aus sechs Katalogen sind </a:t>
            </a:r>
            <a:r>
              <a:rPr lang="de-DE" sz="2000" b="1" u="sng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DREI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 zu wählen</a:t>
            </a:r>
            <a:endParaRPr lang="de-DE" sz="2000" b="1" dirty="0">
              <a:solidFill>
                <a:srgbClr val="002664"/>
              </a:solidFill>
              <a:latin typeface="Arial Narrow" panose="020B0606020202030204" pitchFamily="34" charset="0"/>
            </a:endParaRPr>
          </a:p>
          <a:p>
            <a:endParaRPr lang="de-DE" b="1" dirty="0" smtClean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3952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Master Elektrotechnik (EMA v2)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4" name="Picture 7" descr="Unbenannt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42521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46137" y="1771925"/>
            <a:ext cx="783113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52 LP/ECTS im Grundstudium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12-wöchiges Industriepraktikum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in PAUL eingetragen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D.h. vollständig bescheinigt,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dem Prüfungssekretariat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vorgelegt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6531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Bachelor Elektrotechnik alle Versionen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06500" y="1222375"/>
            <a:ext cx="47852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Zugangsvoraussetzungen 2. Studienabschnitt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pic>
        <p:nvPicPr>
          <p:cNvPr id="34825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284288"/>
            <a:ext cx="219075" cy="219075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04525" y="3093502"/>
            <a:ext cx="4840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Voraussetzung zum Beginn der Bachelorarbeit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10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650" y="3155415"/>
            <a:ext cx="219075" cy="219075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2287" y="3607427"/>
            <a:ext cx="783113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1. Studienabschnitt </a:t>
            </a:r>
            <a:r>
              <a:rPr lang="de-DE" sz="1800" b="1" u="sng" dirty="0" smtClean="0">
                <a:solidFill>
                  <a:srgbClr val="002664"/>
                </a:solidFill>
                <a:latin typeface="Arial Narrow" pitchFamily="34" charset="0"/>
              </a:rPr>
              <a:t>vollständig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 absolviert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Bearbeitungszeit: 6 Monate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1891"/>
          </a:xfrm>
        </p:spPr>
        <p:txBody>
          <a:bodyPr/>
          <a:lstStyle/>
          <a:p>
            <a:pPr marL="0" indent="0" algn="ctr">
              <a:buNone/>
            </a:pPr>
            <a:r>
              <a:rPr lang="de-DE" b="1" u="sng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Kurzübersicht der </a:t>
            </a:r>
            <a:br>
              <a:rPr lang="de-DE" b="1" u="sng" dirty="0" smtClean="0">
                <a:solidFill>
                  <a:srgbClr val="002664"/>
                </a:solidFill>
                <a:latin typeface="Arial Narrow" panose="020B0606020202030204" pitchFamily="34" charset="0"/>
              </a:rPr>
            </a:br>
            <a:r>
              <a:rPr lang="de-DE" b="1" u="sng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Pflicht/ und -Wahlpflichtmodule:</a:t>
            </a:r>
          </a:p>
          <a:p>
            <a:endParaRPr lang="de-DE" sz="2000" b="1" dirty="0" smtClean="0">
              <a:solidFill>
                <a:srgbClr val="002664"/>
              </a:solidFill>
              <a:latin typeface="Arial Narrow" panose="020B0606020202030204" pitchFamily="34" charset="0"/>
            </a:endParaRPr>
          </a:p>
          <a:p>
            <a:endParaRPr lang="de-DE" sz="2000" b="1" dirty="0">
              <a:solidFill>
                <a:srgbClr val="002664"/>
              </a:solidFill>
              <a:latin typeface="Arial Narrow" panose="020B0606020202030204" pitchFamily="34" charset="0"/>
            </a:endParaRP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M.048.2221 &amp; .2222	Energie und Umwelt I &amp; II (Vertiefung)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M.048.2331 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&amp; .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2332	Kognitive Systeme I &amp; II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(Vertiefung)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M.048.2441 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&amp; .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2442	Kommunikationstechnik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I &amp; 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II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(Vertiefung)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M.048.2551 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&amp; .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2552	Mikroelektronik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I &amp; 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II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(Vertiefung)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M.048.2661 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&amp; .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2662	Optoelektronik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I &amp; 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II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(Vertiefung)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M.048.2771 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&amp; .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2772	Prozessdynamik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I &amp; 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II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(Vertiefung)</a:t>
            </a:r>
            <a:endParaRPr lang="de-DE" sz="2000" b="1" dirty="0" smtClean="0">
              <a:solidFill>
                <a:srgbClr val="002664"/>
              </a:solidFill>
              <a:latin typeface="Arial Narrow" panose="020B0606020202030204" pitchFamily="34" charset="0"/>
            </a:endParaRPr>
          </a:p>
          <a:p>
            <a:endParaRPr lang="de-DE" sz="2000" b="1" dirty="0" smtClean="0">
              <a:solidFill>
                <a:srgbClr val="002664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Aus den gewählten drei Katalogen ist </a:t>
            </a:r>
            <a:r>
              <a:rPr lang="de-DE" sz="2000" b="1" u="sng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EIN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 Katalog zu vertiefen.</a:t>
            </a:r>
            <a:endParaRPr lang="de-DE" sz="2000" b="1" dirty="0">
              <a:solidFill>
                <a:srgbClr val="002664"/>
              </a:solidFill>
              <a:latin typeface="Arial Narrow" panose="020B0606020202030204" pitchFamily="34" charset="0"/>
            </a:endParaRPr>
          </a:p>
          <a:p>
            <a:endParaRPr lang="de-DE" b="1" dirty="0" smtClean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3952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Master Elektrotechnik (EMA v2)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4" name="Picture 7" descr="Unbenannt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36741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Unbenannt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36" name="Rechteck 35"/>
          <p:cNvSpPr/>
          <p:nvPr/>
        </p:nvSpPr>
        <p:spPr bwMode="auto">
          <a:xfrm>
            <a:off x="1747018" y="2903722"/>
            <a:ext cx="1278732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410606"/>
              </p:ext>
            </p:extLst>
          </p:nvPr>
        </p:nvGraphicFramePr>
        <p:xfrm>
          <a:off x="1676763" y="1743072"/>
          <a:ext cx="5643036" cy="409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59"/>
                <a:gridCol w="1410759"/>
                <a:gridCol w="1410759"/>
                <a:gridCol w="1410759"/>
              </a:tblGrid>
              <a:tr h="404127">
                <a:tc gridSpan="4">
                  <a:txBody>
                    <a:bodyPr/>
                    <a:lstStyle/>
                    <a:p>
                      <a:r>
                        <a:rPr lang="de-DE" sz="1600" b="1" i="1" dirty="0" smtClean="0"/>
                        <a:t>Master-Studienverlauf Wirtschafts-</a:t>
                      </a:r>
                    </a:p>
                    <a:p>
                      <a:r>
                        <a:rPr lang="de-DE" sz="1600" b="1" i="1" dirty="0" err="1" smtClean="0"/>
                        <a:t>ingenieurwesen</a:t>
                      </a:r>
                      <a:r>
                        <a:rPr lang="de-DE" sz="1600" b="1" i="1" dirty="0" smtClean="0"/>
                        <a:t> Elektrotechnik v2 (ab WS12/13)</a:t>
                      </a:r>
                      <a:endParaRPr lang="de-DE" sz="1600" b="1" i="1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8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</a:tr>
              <a:tr h="492367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itchFamily="34" charset="0"/>
                        </a:rPr>
                        <a:t>1.Semester</a:t>
                      </a:r>
                    </a:p>
                    <a:p>
                      <a:pPr algn="ctr"/>
                      <a:r>
                        <a:rPr lang="de-DE" sz="1200" b="0" dirty="0" smtClean="0">
                          <a:latin typeface="Arial Narrow" pitchFamily="34" charset="0"/>
                        </a:rPr>
                        <a:t>26 LP</a:t>
                      </a:r>
                      <a:endParaRPr lang="de-DE" sz="1200" b="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32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29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4.Semester</a:t>
                      </a:r>
                    </a:p>
                    <a:p>
                      <a:pPr algn="ctr"/>
                      <a:r>
                        <a:rPr lang="de-DE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33 LP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</a:tbl>
          </a:graphicData>
        </a:graphic>
      </p:graphicFrame>
      <p:sp>
        <p:nvSpPr>
          <p:cNvPr id="38" name="Rechteck 37"/>
          <p:cNvSpPr/>
          <p:nvPr/>
        </p:nvSpPr>
        <p:spPr bwMode="auto">
          <a:xfrm>
            <a:off x="1747017" y="4087381"/>
            <a:ext cx="1278732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" name="Abgerundetes Rechteck 38"/>
          <p:cNvSpPr/>
          <p:nvPr/>
        </p:nvSpPr>
        <p:spPr bwMode="auto">
          <a:xfrm>
            <a:off x="1808138" y="4139038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Studium Generale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>
                <a:latin typeface="Arial Narrow" pitchFamily="34" charset="0"/>
              </a:rPr>
              <a:t>4</a:t>
            </a:r>
            <a:r>
              <a:rPr lang="de-DE" sz="900" b="1" dirty="0" smtClean="0">
                <a:latin typeface="Arial Narrow" pitchFamily="34" charset="0"/>
              </a:rPr>
              <a:t>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1747019" y="3441639"/>
            <a:ext cx="1278733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" name="Abgerundetes Rechteck 40"/>
          <p:cNvSpPr/>
          <p:nvPr/>
        </p:nvSpPr>
        <p:spPr bwMode="auto">
          <a:xfrm>
            <a:off x="1808138" y="3502062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WiWi</a:t>
            </a: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WPM 1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10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4568369" y="3441638"/>
            <a:ext cx="1278733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" name="Abgerundetes Rechteck 42"/>
          <p:cNvSpPr/>
          <p:nvPr/>
        </p:nvSpPr>
        <p:spPr bwMode="auto">
          <a:xfrm>
            <a:off x="4629489" y="3492862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WiWi</a:t>
            </a: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WPM 2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10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3170055" y="3442072"/>
            <a:ext cx="1278733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5" name="Abgerundetes Rechteck 44"/>
          <p:cNvSpPr/>
          <p:nvPr/>
        </p:nvSpPr>
        <p:spPr bwMode="auto">
          <a:xfrm>
            <a:off x="3231175" y="3493296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PIM</a:t>
            </a: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WPM 1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10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3170055" y="4087380"/>
            <a:ext cx="1278733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7" name="Abgerundetes Rechteck 46"/>
          <p:cNvSpPr/>
          <p:nvPr/>
        </p:nvSpPr>
        <p:spPr bwMode="auto">
          <a:xfrm>
            <a:off x="3231175" y="4138604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PIM</a:t>
            </a: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WPM 2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10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4568369" y="4688931"/>
            <a:ext cx="1278733" cy="69179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9" name="Abgerundetes Rechteck 48"/>
          <p:cNvSpPr/>
          <p:nvPr/>
        </p:nvSpPr>
        <p:spPr bwMode="auto">
          <a:xfrm>
            <a:off x="4629488" y="4752335"/>
            <a:ext cx="1156494" cy="556379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Studienarbeit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inkl. </a:t>
            </a: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Präsentation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15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5978367" y="4688932"/>
            <a:ext cx="1278733" cy="69179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" name="Abgerundetes Rechteck 50"/>
          <p:cNvSpPr/>
          <p:nvPr/>
        </p:nvSpPr>
        <p:spPr bwMode="auto">
          <a:xfrm>
            <a:off x="6039488" y="4752335"/>
            <a:ext cx="1156494" cy="556379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Masterarbeit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inkl. Kolloqium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25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1747018" y="2787946"/>
            <a:ext cx="127873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3" name="Abgerundetes Rechteck 52"/>
          <p:cNvSpPr/>
          <p:nvPr/>
        </p:nvSpPr>
        <p:spPr bwMode="auto">
          <a:xfrm>
            <a:off x="1808136" y="2836503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Technisches WPM 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12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3170055" y="2788378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" name="Abgerundetes Rechteck 54"/>
          <p:cNvSpPr/>
          <p:nvPr/>
        </p:nvSpPr>
        <p:spPr bwMode="auto">
          <a:xfrm>
            <a:off x="3231176" y="2836503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Technisches WPM </a:t>
            </a:r>
            <a:r>
              <a:rPr lang="de-DE" sz="900" b="1" dirty="0" smtClean="0">
                <a:latin typeface="Arial Narrow" pitchFamily="34" charset="0"/>
              </a:rPr>
              <a:t>2</a:t>
            </a:r>
            <a:endParaRPr lang="de-DE" sz="900" b="1" dirty="0"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12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Rechteck 55"/>
          <p:cNvSpPr/>
          <p:nvPr/>
        </p:nvSpPr>
        <p:spPr bwMode="auto">
          <a:xfrm>
            <a:off x="4568368" y="2788378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7" name="Abgerundetes Rechteck 56"/>
          <p:cNvSpPr/>
          <p:nvPr/>
        </p:nvSpPr>
        <p:spPr bwMode="auto">
          <a:xfrm>
            <a:off x="4629489" y="2836503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Interdisziplinäres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WPM </a:t>
            </a:r>
            <a:endParaRPr lang="de-DE" sz="900" b="1" dirty="0"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5978370" y="2788378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9" name="Abgerundetes Rechteck 58"/>
          <p:cNvSpPr/>
          <p:nvPr/>
        </p:nvSpPr>
        <p:spPr bwMode="auto">
          <a:xfrm>
            <a:off x="6039491" y="2836503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Interdisziplinäres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WPM </a:t>
            </a:r>
            <a:endParaRPr lang="de-DE" sz="900" b="1" dirty="0"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>
                <a:latin typeface="Arial Narrow" pitchFamily="34" charset="0"/>
              </a:rPr>
              <a:t>8</a:t>
            </a:r>
            <a:r>
              <a:rPr lang="de-DE" sz="900" b="1" dirty="0" smtClean="0">
                <a:latin typeface="Arial Narrow" pitchFamily="34" charset="0"/>
              </a:rPr>
              <a:t>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6642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Master Wirtschaftsingenieurwesen ET (WGMAET v2)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744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766"/>
          </a:xfrm>
        </p:spPr>
        <p:txBody>
          <a:bodyPr/>
          <a:lstStyle/>
          <a:p>
            <a:pPr marL="0" indent="0" algn="ctr">
              <a:buNone/>
            </a:pPr>
            <a:r>
              <a:rPr lang="de-DE" b="1" u="sng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Kurzübersicht der elektrotechnischen</a:t>
            </a:r>
            <a:br>
              <a:rPr lang="de-DE" b="1" u="sng" dirty="0" smtClean="0">
                <a:solidFill>
                  <a:srgbClr val="002664"/>
                </a:solidFill>
                <a:latin typeface="Arial Narrow" panose="020B0606020202030204" pitchFamily="34" charset="0"/>
              </a:rPr>
            </a:br>
            <a:r>
              <a:rPr lang="de-DE" b="1" u="sng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Wahlpflichtmodule: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M.048.7285	Elektrotechnische Grundlagen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M.048.2200	Energie und Umwelt I &amp; II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M.048.2300	Kognitive Systeme I &amp; II</a:t>
            </a:r>
            <a:endParaRPr lang="de-DE" sz="2000" b="1" dirty="0">
              <a:solidFill>
                <a:srgbClr val="002664"/>
              </a:solidFill>
              <a:latin typeface="Arial Narrow" panose="020B0606020202030204" pitchFamily="34" charset="0"/>
            </a:endParaRP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M.048.2400	Kommunikationstechnik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I &amp; II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M.048.2500	Mikroelektronik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I &amp; II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M.048.2600	Optoelektronik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I &amp; II</a:t>
            </a:r>
          </a:p>
          <a:p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M.048.2700	Prozessdynamik</a:t>
            </a:r>
            <a:r>
              <a:rPr lang="de-DE" sz="2000" b="1" dirty="0">
                <a:solidFill>
                  <a:srgbClr val="002664"/>
                </a:solidFill>
                <a:latin typeface="Arial Narrow" panose="020B0606020202030204" pitchFamily="34" charset="0"/>
              </a:rPr>
              <a:t> I &amp; II</a:t>
            </a:r>
            <a:endParaRPr lang="de-DE" sz="2000" b="1" dirty="0" smtClean="0">
              <a:solidFill>
                <a:srgbClr val="002664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Aus sieben Katalogen sind </a:t>
            </a:r>
            <a:r>
              <a:rPr lang="de-DE" sz="2000" b="1" u="sng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ZWEI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 zu wählen.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Aus jedem Katalog sind </a:t>
            </a:r>
            <a:r>
              <a:rPr lang="de-DE" sz="2000" b="1" u="sng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ZWEI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 Veranstaltungen zu wählen.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Infos zu den </a:t>
            </a:r>
            <a:r>
              <a:rPr lang="de-DE" sz="2000" b="1" dirty="0" err="1" smtClean="0">
                <a:solidFill>
                  <a:srgbClr val="002664"/>
                </a:solidFill>
                <a:latin typeface="Arial Narrow" panose="020B0606020202030204" pitchFamily="34" charset="0"/>
              </a:rPr>
              <a:t>WiWi</a:t>
            </a:r>
            <a:r>
              <a:rPr lang="de-DE" sz="2000" b="1" dirty="0" smtClean="0">
                <a:solidFill>
                  <a:srgbClr val="002664"/>
                </a:solidFill>
                <a:latin typeface="Arial Narrow" panose="020B0606020202030204" pitchFamily="34" charset="0"/>
              </a:rPr>
              <a:t>-Modulen: Studienbüro </a:t>
            </a:r>
            <a:r>
              <a:rPr lang="de-DE" sz="2000" b="1" dirty="0" err="1" smtClean="0">
                <a:solidFill>
                  <a:srgbClr val="002664"/>
                </a:solidFill>
                <a:latin typeface="Arial Narrow" panose="020B0606020202030204" pitchFamily="34" charset="0"/>
              </a:rPr>
              <a:t>WiWi</a:t>
            </a:r>
            <a:endParaRPr lang="de-DE" sz="2000" b="1" dirty="0">
              <a:solidFill>
                <a:srgbClr val="002664"/>
              </a:solidFill>
              <a:latin typeface="Arial Narrow" panose="020B0606020202030204" pitchFamily="34" charset="0"/>
            </a:endParaRPr>
          </a:p>
          <a:p>
            <a:endParaRPr lang="de-DE" b="1" dirty="0" smtClean="0"/>
          </a:p>
        </p:txBody>
      </p:sp>
      <p:pic>
        <p:nvPicPr>
          <p:cNvPr id="4" name="Picture 7" descr="Unbenannt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6642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Master Wirtschaftsingenieurwesen ET (WGMAET v2)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1467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Unbenannt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5114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Master Computer Engineering (CEMA </a:t>
            </a:r>
            <a:r>
              <a:rPr lang="de-DE" b="1" dirty="0" err="1" smtClean="0">
                <a:solidFill>
                  <a:schemeClr val="bg1"/>
                </a:solidFill>
                <a:latin typeface="Arial Narrow" pitchFamily="34" charset="0"/>
              </a:rPr>
              <a:t>va</a:t>
            </a:r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17686"/>
              </p:ext>
            </p:extLst>
          </p:nvPr>
        </p:nvGraphicFramePr>
        <p:xfrm>
          <a:off x="778326" y="1511132"/>
          <a:ext cx="6031260" cy="4704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815"/>
                <a:gridCol w="1507815"/>
                <a:gridCol w="1507815"/>
                <a:gridCol w="1507815"/>
              </a:tblGrid>
              <a:tr h="40412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/>
                        <a:t>Master-Studienverlauf Computer</a:t>
                      </a:r>
                      <a:r>
                        <a:rPr lang="de-DE" sz="1600" b="1" i="1" baseline="0" dirty="0" smtClean="0"/>
                        <a:t> Engineering v1</a:t>
                      </a:r>
                      <a:br>
                        <a:rPr lang="de-DE" sz="1600" b="1" i="1" baseline="0" dirty="0" smtClean="0"/>
                      </a:br>
                      <a:r>
                        <a:rPr lang="de-DE" sz="1600" b="1" i="1" baseline="0" dirty="0" smtClean="0"/>
                        <a:t>(ab WS 13/14)</a:t>
                      </a:r>
                      <a:endParaRPr lang="de-DE" sz="1600" b="1" i="1" dirty="0" smtClean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8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</a:tr>
              <a:tr h="492367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itchFamily="34" charset="0"/>
                        </a:rPr>
                        <a:t>1.Semester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2.Semester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3.Semester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4.Semester</a:t>
                      </a: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</a:tbl>
          </a:graphicData>
        </a:graphic>
      </p:graphicFrame>
      <p:sp>
        <p:nvSpPr>
          <p:cNvPr id="29" name="Rechteck 28"/>
          <p:cNvSpPr/>
          <p:nvPr/>
        </p:nvSpPr>
        <p:spPr bwMode="auto">
          <a:xfrm>
            <a:off x="993260" y="4172066"/>
            <a:ext cx="4177581" cy="53806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 </a:t>
            </a:r>
          </a:p>
        </p:txBody>
      </p:sp>
      <p:sp>
        <p:nvSpPr>
          <p:cNvPr id="30" name="Abgerundetes Rechteck 29"/>
          <p:cNvSpPr/>
          <p:nvPr/>
        </p:nvSpPr>
        <p:spPr bwMode="auto">
          <a:xfrm>
            <a:off x="1054384" y="4239357"/>
            <a:ext cx="4055479" cy="422084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>
                <a:latin typeface="Arial Narrow" pitchFamily="34" charset="0"/>
              </a:rPr>
              <a:t>Vertiefungsgebiet: (22 – 26 LP)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>
                <a:latin typeface="Arial Narrow" pitchFamily="34" charset="0"/>
              </a:rPr>
              <a:t>Auswahl von Modulen aus einem von 6 beliebigen Vertiefungsgebieten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900" b="1">
              <a:latin typeface="Arial Narrow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2366201" y="5392710"/>
            <a:ext cx="2806872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 smtClean="0">
              <a:latin typeface="Arial Narrow" pitchFamily="34" charset="0"/>
            </a:endParaRPr>
          </a:p>
        </p:txBody>
      </p:sp>
      <p:sp>
        <p:nvSpPr>
          <p:cNvPr id="32" name="Abgerundetes Rechteck 31"/>
          <p:cNvSpPr/>
          <p:nvPr/>
        </p:nvSpPr>
        <p:spPr bwMode="auto">
          <a:xfrm>
            <a:off x="2427321" y="5443932"/>
            <a:ext cx="26650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>
                <a:latin typeface="Arial Narrow" pitchFamily="34" charset="0"/>
              </a:rPr>
              <a:t>Projektgruppe CE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>
                <a:latin typeface="Arial Narrow" pitchFamily="34" charset="0"/>
              </a:rPr>
              <a:t>18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900" b="1">
              <a:latin typeface="Arial Narrow" pitchFamily="34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1002790" y="2291763"/>
            <a:ext cx="1339851" cy="541466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>
              <a:latin typeface="Arial Narrow" pitchFamily="34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342641" y="2291762"/>
            <a:ext cx="1400967" cy="541467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>
              <a:latin typeface="Arial Narrow" pitchFamily="34" charset="0"/>
            </a:endParaRPr>
          </a:p>
        </p:txBody>
      </p:sp>
      <p:sp>
        <p:nvSpPr>
          <p:cNvPr id="35" name="Abgerundetes Rechteck 34"/>
          <p:cNvSpPr/>
          <p:nvPr/>
        </p:nvSpPr>
        <p:spPr bwMode="auto">
          <a:xfrm>
            <a:off x="2464875" y="2342987"/>
            <a:ext cx="121761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>
                <a:latin typeface="Arial Narrow" pitchFamily="34" charset="0"/>
              </a:rPr>
              <a:t>HW-SW Codedesign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>
                <a:latin typeface="Arial Narrow" pitchFamily="34" charset="0"/>
              </a:rPr>
              <a:t>2 + 1 | 4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900" b="1">
              <a:latin typeface="Arial Narrow" pitchFamily="34" charset="0"/>
            </a:endParaRPr>
          </a:p>
        </p:txBody>
      </p:sp>
      <p:sp>
        <p:nvSpPr>
          <p:cNvPr id="61" name="Abgerundetes Rechteck 60"/>
          <p:cNvSpPr/>
          <p:nvPr/>
        </p:nvSpPr>
        <p:spPr bwMode="auto">
          <a:xfrm>
            <a:off x="1063909" y="2342987"/>
            <a:ext cx="121775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Operating Systems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latin typeface="Arial Narrow" pitchFamily="34" charset="0"/>
              </a:rPr>
              <a:t>2 + 1 | 4 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900" b="1" dirty="0">
              <a:latin typeface="Arial Narrow" pitchFamily="34" charset="0"/>
            </a:endParaRPr>
          </a:p>
        </p:txBody>
      </p:sp>
      <p:sp>
        <p:nvSpPr>
          <p:cNvPr id="62" name="Rechteck 61"/>
          <p:cNvSpPr/>
          <p:nvPr/>
        </p:nvSpPr>
        <p:spPr bwMode="auto">
          <a:xfrm>
            <a:off x="1002933" y="2833229"/>
            <a:ext cx="1363268" cy="608963"/>
          </a:xfrm>
          <a:prstGeom prst="rect">
            <a:avLst/>
          </a:prstGeom>
          <a:solidFill>
            <a:srgbClr val="E89C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>
              <a:latin typeface="Arial Narrow" pitchFamily="34" charset="0"/>
            </a:endParaRPr>
          </a:p>
        </p:txBody>
      </p:sp>
      <p:sp>
        <p:nvSpPr>
          <p:cNvPr id="63" name="Abgerundetes Rechteck 62"/>
          <p:cNvSpPr/>
          <p:nvPr/>
        </p:nvSpPr>
        <p:spPr bwMode="auto">
          <a:xfrm>
            <a:off x="1064053" y="2951950"/>
            <a:ext cx="1217609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Adv. Computer Architecture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2 + 1 | 4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4" name="Rechteck 63"/>
          <p:cNvSpPr/>
          <p:nvPr/>
        </p:nvSpPr>
        <p:spPr bwMode="auto">
          <a:xfrm>
            <a:off x="3822134" y="2291763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5" name="Abgerundetes Rechteck 64"/>
          <p:cNvSpPr/>
          <p:nvPr/>
        </p:nvSpPr>
        <p:spPr bwMode="auto">
          <a:xfrm>
            <a:off x="3883253" y="2342987"/>
            <a:ext cx="121775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900" b="1" smtClean="0">
              <a:latin typeface="Arial Narrow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latin typeface="Arial Narrow" pitchFamily="34" charset="0"/>
              </a:rPr>
              <a:t>Seminar</a:t>
            </a:r>
            <a:endParaRPr lang="de-DE" sz="900" b="1">
              <a:latin typeface="Arial Narrow" pitchFamily="34" charset="0"/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3822277" y="2833229"/>
            <a:ext cx="1339847" cy="608963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7" name="Abgerundetes Rechteck 66"/>
          <p:cNvSpPr/>
          <p:nvPr/>
        </p:nvSpPr>
        <p:spPr bwMode="auto">
          <a:xfrm>
            <a:off x="3883397" y="2951950"/>
            <a:ext cx="1217609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>
                <a:latin typeface="Arial Narrow" pitchFamily="34" charset="0"/>
              </a:rPr>
              <a:t>Sprachen, Schreiben und Präsentieren</a:t>
            </a:r>
          </a:p>
        </p:txBody>
      </p:sp>
      <p:sp>
        <p:nvSpPr>
          <p:cNvPr id="68" name="Rechteck 67"/>
          <p:cNvSpPr/>
          <p:nvPr/>
        </p:nvSpPr>
        <p:spPr bwMode="auto">
          <a:xfrm>
            <a:off x="996186" y="3538908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9" name="Abgerundetes Rechteck 68"/>
          <p:cNvSpPr/>
          <p:nvPr/>
        </p:nvSpPr>
        <p:spPr bwMode="auto">
          <a:xfrm>
            <a:off x="1057305" y="3590132"/>
            <a:ext cx="1224357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Statistical Signal</a:t>
            </a:r>
            <a:r>
              <a:rPr kumimoji="0" lang="de-DE" sz="9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Processing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>
                <a:latin typeface="Arial Narrow" pitchFamily="34" charset="0"/>
              </a:rPr>
              <a:t>2</a:t>
            </a:r>
            <a:r>
              <a:rPr lang="de-DE" sz="900" b="1" smtClean="0">
                <a:latin typeface="Arial Narrow" pitchFamily="34" charset="0"/>
              </a:rPr>
              <a:t> + 2 | 6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0" name="Rechteck 69"/>
          <p:cNvSpPr/>
          <p:nvPr/>
        </p:nvSpPr>
        <p:spPr bwMode="auto">
          <a:xfrm>
            <a:off x="2336037" y="3538908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" name="Abgerundetes Rechteck 70"/>
          <p:cNvSpPr/>
          <p:nvPr/>
        </p:nvSpPr>
        <p:spPr bwMode="auto">
          <a:xfrm>
            <a:off x="2464875" y="3590132"/>
            <a:ext cx="11498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Circuit and System Design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2 +2 | 6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2" name="Rechteck 71"/>
          <p:cNvSpPr/>
          <p:nvPr/>
        </p:nvSpPr>
        <p:spPr bwMode="auto">
          <a:xfrm>
            <a:off x="995492" y="4800713"/>
            <a:ext cx="4177581" cy="538060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900" b="1" smtClean="0">
              <a:latin typeface="Arial Narrow" pitchFamily="34" charset="0"/>
            </a:endParaRPr>
          </a:p>
        </p:txBody>
      </p:sp>
      <p:sp>
        <p:nvSpPr>
          <p:cNvPr id="73" name="Abgerundetes Rechteck 72"/>
          <p:cNvSpPr/>
          <p:nvPr/>
        </p:nvSpPr>
        <p:spPr bwMode="auto">
          <a:xfrm>
            <a:off x="1036936" y="4851937"/>
            <a:ext cx="4055479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>
                <a:latin typeface="Arial Narrow" pitchFamily="34" charset="0"/>
              </a:rPr>
              <a:t>Weitere Wahlpflichtmodule: (16 – 20 LP)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>
                <a:latin typeface="Arial Narrow" pitchFamily="34" charset="0"/>
              </a:rPr>
              <a:t>Auswahl von Modulen aus beliebigem Vertiefungsgebiet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900" b="1">
              <a:latin typeface="Arial Narrow" pitchFamily="34" charset="0"/>
            </a:endParaRPr>
          </a:p>
        </p:txBody>
      </p:sp>
      <p:sp>
        <p:nvSpPr>
          <p:cNvPr id="74" name="Rechteck 73"/>
          <p:cNvSpPr/>
          <p:nvPr/>
        </p:nvSpPr>
        <p:spPr bwMode="auto">
          <a:xfrm>
            <a:off x="5321297" y="2291329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5" name="Abgerundetes Rechteck 74"/>
          <p:cNvSpPr/>
          <p:nvPr/>
        </p:nvSpPr>
        <p:spPr bwMode="auto">
          <a:xfrm>
            <a:off x="5384534" y="2342553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Maste</a:t>
            </a: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rarbeit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750 h | 30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Rechteck 75"/>
          <p:cNvSpPr/>
          <p:nvPr/>
        </p:nvSpPr>
        <p:spPr bwMode="auto">
          <a:xfrm>
            <a:off x="5323413" y="2780703"/>
            <a:ext cx="1278733" cy="661055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7" name="Abgerundetes Rechteck 76"/>
          <p:cNvSpPr/>
          <p:nvPr/>
        </p:nvSpPr>
        <p:spPr bwMode="auto">
          <a:xfrm>
            <a:off x="5384534" y="2951517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latin typeface="Arial Narrow" pitchFamily="34" charset="0"/>
              </a:rPr>
              <a:t>Arbeitsplan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150 </a:t>
            </a:r>
            <a:r>
              <a:rPr lang="de-DE" sz="900" b="1">
                <a:latin typeface="Arial Narrow" pitchFamily="34" charset="0"/>
              </a:rPr>
              <a:t>h | -</a:t>
            </a:r>
          </a:p>
        </p:txBody>
      </p:sp>
      <p:sp>
        <p:nvSpPr>
          <p:cNvPr id="78" name="Abgerundetes Rechteck 77"/>
          <p:cNvSpPr/>
          <p:nvPr/>
        </p:nvSpPr>
        <p:spPr bwMode="auto">
          <a:xfrm>
            <a:off x="6878816" y="1511876"/>
            <a:ext cx="1800200" cy="187779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Sprachregelung: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900" dirty="0"/>
              <a:t>Deutsch – Englisch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900" dirty="0" smtClean="0"/>
              <a:t>Abschluss </a:t>
            </a:r>
            <a:r>
              <a:rPr lang="de-DE" sz="900" dirty="0"/>
              <a:t>als englischsprachiger Studiengang möglich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900" dirty="0" smtClean="0"/>
              <a:t>Minimum </a:t>
            </a:r>
            <a:r>
              <a:rPr lang="de-DE" sz="900" dirty="0"/>
              <a:t>Englisch für deutschen </a:t>
            </a:r>
            <a:r>
              <a:rPr lang="de-DE" sz="900" dirty="0" smtClean="0"/>
              <a:t>Abschluss: </a:t>
            </a:r>
            <a:r>
              <a:rPr lang="de-DE" sz="900" dirty="0"/>
              <a:t>24 LP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900" dirty="0" smtClean="0"/>
              <a:t>Sprachkurse </a:t>
            </a:r>
            <a:r>
              <a:rPr lang="de-DE" sz="900" dirty="0"/>
              <a:t>im Seminarmodul möglich (2 LP)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582194" y="3894742"/>
            <a:ext cx="3096822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Embedded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Nano/Microelectronics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Computer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Communication and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Signal, Image and Speech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Control and </a:t>
            </a:r>
            <a:r>
              <a:rPr lang="en-US" sz="2000" b="1" dirty="0" smtClean="0">
                <a:latin typeface="Arial Narrow" panose="020B0606020202030204" pitchFamily="34" charset="0"/>
              </a:rPr>
              <a:t>Automation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4140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5114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Master Computer Engineering (CEMA v1)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4" name="Picture 7" descr="Unbenannt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0739"/>
            <a:ext cx="4006465" cy="50454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94" y="1400739"/>
            <a:ext cx="3582544" cy="48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1987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429" y="4064854"/>
            <a:ext cx="2723563" cy="246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600200" y="16002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" pitchFamily="2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2538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Ende des Vortrages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43015" name="Picture 7" descr="Unbenannt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32287" y="2387450"/>
            <a:ext cx="783113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 algn="ctr">
              <a:spcAft>
                <a:spcPts val="1200"/>
              </a:spcAft>
            </a:pPr>
            <a:r>
              <a:rPr lang="de-DE" sz="3600" b="1" dirty="0" smtClean="0">
                <a:solidFill>
                  <a:srgbClr val="002664"/>
                </a:solidFill>
                <a:latin typeface="Arial Narrow" pitchFamily="34" charset="0"/>
              </a:rPr>
              <a:t>Vielen Dank für eure Aufmerksamkeit!</a:t>
            </a:r>
          </a:p>
          <a:p>
            <a:pPr marL="268288" indent="-268288" algn="ctr">
              <a:spcAft>
                <a:spcPts val="1200"/>
              </a:spcAft>
            </a:pPr>
            <a:endParaRPr lang="de-DE" sz="3600" b="1" dirty="0" smtClean="0">
              <a:solidFill>
                <a:srgbClr val="002664"/>
              </a:solidFill>
              <a:latin typeface="Arial Narrow" pitchFamily="34" charset="0"/>
            </a:endParaRPr>
          </a:p>
          <a:p>
            <a:pPr marL="268288" indent="-268288" algn="ctr">
              <a:spcAft>
                <a:spcPts val="1200"/>
              </a:spcAft>
            </a:pPr>
            <a:r>
              <a:rPr lang="de-DE" sz="3600" b="1" dirty="0" smtClean="0">
                <a:solidFill>
                  <a:srgbClr val="002664"/>
                </a:solidFill>
                <a:latin typeface="Arial Narrow" pitchFamily="34" charset="0"/>
              </a:rPr>
              <a:t>Habt ihr noch Fragen?</a:t>
            </a:r>
          </a:p>
          <a:p>
            <a:pPr marL="268288" indent="-268288" algn="ctr">
              <a:spcAft>
                <a:spcPts val="1200"/>
              </a:spcAft>
            </a:pPr>
            <a:endParaRPr lang="de-DE" b="1" dirty="0" smtClean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3607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Elektrotechnik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830917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>
                <a:solidFill>
                  <a:srgbClr val="002664"/>
                </a:solidFill>
                <a:latin typeface="Arial Narrow" pitchFamily="34" charset="0"/>
              </a:rPr>
              <a:t>Studiengang: </a:t>
            </a:r>
            <a:endParaRPr lang="de-DE" sz="3500" b="1" dirty="0" smtClean="0">
              <a:solidFill>
                <a:srgbClr val="002664"/>
              </a:solidFill>
              <a:latin typeface="Arial Narrow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Bachelor Elektrotechnik v2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(EBA v2)</a:t>
            </a:r>
            <a:endParaRPr lang="de-DE" sz="35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06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Tabel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76904"/>
              </p:ext>
            </p:extLst>
          </p:nvPr>
        </p:nvGraphicFramePr>
        <p:xfrm>
          <a:off x="318172" y="1428825"/>
          <a:ext cx="8464554" cy="499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59"/>
                <a:gridCol w="1410759"/>
                <a:gridCol w="1410759"/>
                <a:gridCol w="1410759"/>
                <a:gridCol w="1410759"/>
                <a:gridCol w="1410759"/>
              </a:tblGrid>
              <a:tr h="345863">
                <a:tc gridSpan="6">
                  <a:txBody>
                    <a:bodyPr/>
                    <a:lstStyle/>
                    <a:p>
                      <a:r>
                        <a:rPr lang="de-DE" sz="1600" b="1" i="1" dirty="0" smtClean="0"/>
                        <a:t>Bachelor-Studienverlauf Elektrotechnik v2 (ab WS11/12)</a:t>
                      </a:r>
                      <a:endParaRPr lang="de-DE" sz="1600" b="1" i="1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8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</a:tr>
              <a:tr h="554865">
                <a:tc>
                  <a:txBody>
                    <a:bodyPr/>
                    <a:lstStyle/>
                    <a:p>
                      <a:pPr algn="ctr"/>
                      <a:r>
                        <a:rPr lang="de-DE" sz="1200" b="1" smtClean="0">
                          <a:latin typeface="Arial Narrow" pitchFamily="34" charset="0"/>
                        </a:rPr>
                        <a:t>1.Semester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30 LP</a:t>
                      </a:r>
                      <a:endParaRPr lang="de-DE" sz="1200" b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32 LP</a:t>
                      </a:r>
                      <a:endParaRPr lang="de-DE" sz="1200" b="0" kern="120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27 LP</a:t>
                      </a:r>
                      <a:endParaRPr lang="de-DE" sz="1200" b="0" kern="120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31 LP</a:t>
                      </a:r>
                      <a:endParaRPr lang="de-DE" sz="1200" b="0" kern="120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30 LP</a:t>
                      </a:r>
                      <a:endParaRPr lang="de-DE" sz="1200" b="0" kern="120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30 LP</a:t>
                      </a:r>
                      <a:endParaRPr lang="de-DE" sz="1200" b="0" kern="120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2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2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2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 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2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2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2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rgbClr val="ACCAD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</a:tbl>
          </a:graphicData>
        </a:graphic>
      </p:graphicFrame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3607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 Narrow" pitchFamily="34" charset="0"/>
              </a:rPr>
              <a:t>Studiengang: Elektrotechnik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43015" name="Picture 7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18" name="Rechteck 17"/>
          <p:cNvSpPr/>
          <p:nvPr/>
        </p:nvSpPr>
        <p:spPr bwMode="auto">
          <a:xfrm>
            <a:off x="378623" y="2855631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439741" y="290685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latin typeface="Arial Narrow" pitchFamily="34" charset="0"/>
              </a:rPr>
              <a:t>Experimentalphysik</a:t>
            </a:r>
          </a:p>
          <a:p>
            <a:pPr algn="ctr"/>
            <a:r>
              <a:rPr lang="de-DE" sz="900" b="1">
                <a:latin typeface="Arial Narrow" pitchFamily="34" charset="0"/>
              </a:rPr>
              <a:t>Für ET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8 </a:t>
            </a:r>
            <a:r>
              <a:rPr lang="de-DE" sz="900" b="1">
                <a:latin typeface="Arial Narrow" pitchFamily="34" charset="0"/>
              </a:rPr>
              <a:t>LP</a:t>
            </a:r>
          </a:p>
          <a:p>
            <a:pPr algn="ctr"/>
            <a:endParaRPr lang="de-DE" sz="900" b="1">
              <a:latin typeface="Arial Narrow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799832" y="2855631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1845924" y="2899787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latin typeface="Arial Narrow" pitchFamily="34" charset="0"/>
              </a:rPr>
              <a:t>Technische Mechanik für ET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6 </a:t>
            </a:r>
            <a:r>
              <a:rPr lang="de-DE" sz="900" b="1">
                <a:latin typeface="Arial Narrow" pitchFamily="34" charset="0"/>
              </a:rPr>
              <a:t>LP</a:t>
            </a:r>
          </a:p>
          <a:p>
            <a:pPr algn="ctr"/>
            <a:endParaRPr lang="de-DE" sz="900" b="1">
              <a:latin typeface="Arial Narrow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83783" y="2265081"/>
            <a:ext cx="1379905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44902" y="231630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723634" y="2265081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1845921" y="231630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83780" y="3464595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444899" y="351581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Grundlagen der Elektrotechnik</a:t>
            </a:r>
            <a:r>
              <a:rPr kumimoji="0" lang="de-DE" sz="9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A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1799832" y="3464595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1845924" y="351581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Grundlagen der Elektrotechnik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1814918" y="4072462"/>
            <a:ext cx="127872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3093647" y="4072462"/>
            <a:ext cx="140096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" name="Abgerundetes Rechteck 28"/>
          <p:cNvSpPr/>
          <p:nvPr/>
        </p:nvSpPr>
        <p:spPr bwMode="auto">
          <a:xfrm>
            <a:off x="3274872" y="4124120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Halbleiter-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bauelemente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8" name="Abgerundetes Rechteck 37"/>
          <p:cNvSpPr/>
          <p:nvPr/>
        </p:nvSpPr>
        <p:spPr bwMode="auto">
          <a:xfrm>
            <a:off x="1876482" y="4123684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latin typeface="Arial Narrow" pitchFamily="34" charset="0"/>
              </a:rPr>
              <a:t>Werkstoffe 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4 LP</a:t>
            </a:r>
            <a:endParaRPr lang="de-DE" sz="900" b="1">
              <a:latin typeface="Arial Narrow" pitchFamily="34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3215885" y="3464595"/>
            <a:ext cx="127357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2" name="Abgerundetes Rechteck 41"/>
          <p:cNvSpPr/>
          <p:nvPr/>
        </p:nvSpPr>
        <p:spPr bwMode="auto">
          <a:xfrm>
            <a:off x="3277451" y="351581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Energietechnik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4608144" y="3464595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" name="Abgerundetes Rechteck 43"/>
          <p:cNvSpPr/>
          <p:nvPr/>
        </p:nvSpPr>
        <p:spPr bwMode="auto">
          <a:xfrm>
            <a:off x="4662723" y="351581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Messtechnik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4605635" y="4072463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" name="Abgerundetes Rechteck 49"/>
          <p:cNvSpPr/>
          <p:nvPr/>
        </p:nvSpPr>
        <p:spPr bwMode="auto">
          <a:xfrm>
            <a:off x="4666756" y="4123687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Signaltheorie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4605635" y="4561837"/>
            <a:ext cx="1278733" cy="661055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" name="Abgerundetes Rechteck 51"/>
          <p:cNvSpPr/>
          <p:nvPr/>
        </p:nvSpPr>
        <p:spPr bwMode="auto">
          <a:xfrm>
            <a:off x="4666756" y="4732651"/>
            <a:ext cx="1156494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Systemtheorie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378621" y="4681426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9" name="Abgerundetes Rechteck 58"/>
          <p:cNvSpPr/>
          <p:nvPr/>
        </p:nvSpPr>
        <p:spPr bwMode="auto">
          <a:xfrm>
            <a:off x="439741" y="4732650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Datenverarbeitung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378622" y="5170802"/>
            <a:ext cx="1278732" cy="642641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6020986" y="2265081"/>
            <a:ext cx="130573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5" name="Abgerundetes Rechteck 84"/>
          <p:cNvSpPr/>
          <p:nvPr/>
        </p:nvSpPr>
        <p:spPr bwMode="auto">
          <a:xfrm>
            <a:off x="6087683" y="231630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Studium Generale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3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8" name="Rechteck 87"/>
          <p:cNvSpPr/>
          <p:nvPr/>
        </p:nvSpPr>
        <p:spPr bwMode="auto">
          <a:xfrm>
            <a:off x="7452320" y="3452299"/>
            <a:ext cx="126859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9" name="Abgerundetes Rechteck 88"/>
          <p:cNvSpPr/>
          <p:nvPr/>
        </p:nvSpPr>
        <p:spPr bwMode="auto">
          <a:xfrm>
            <a:off x="7507134" y="3503522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Informat</a:t>
            </a:r>
            <a:r>
              <a:rPr lang="de-DE" sz="900" b="1" dirty="0" smtClean="0">
                <a:latin typeface="Arial Narrow" pitchFamily="34" charset="0"/>
              </a:rPr>
              <a:t>ions-</a:t>
            </a:r>
            <a:endParaRPr kumimoji="0" lang="de-DE" sz="9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baseline="0" dirty="0" smtClean="0">
                <a:latin typeface="Arial Narrow" pitchFamily="34" charset="0"/>
              </a:rPr>
              <a:t>technik WPV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hteck 96"/>
          <p:cNvSpPr/>
          <p:nvPr/>
        </p:nvSpPr>
        <p:spPr bwMode="auto">
          <a:xfrm>
            <a:off x="6020986" y="3452299"/>
            <a:ext cx="1287318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1" name="Rechteck 100"/>
          <p:cNvSpPr/>
          <p:nvPr/>
        </p:nvSpPr>
        <p:spPr bwMode="auto">
          <a:xfrm>
            <a:off x="6020986" y="4072462"/>
            <a:ext cx="1287318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6" name="Rechteck 105"/>
          <p:cNvSpPr/>
          <p:nvPr/>
        </p:nvSpPr>
        <p:spPr bwMode="auto">
          <a:xfrm>
            <a:off x="7452320" y="4072461"/>
            <a:ext cx="126859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2" name="Rechteck 111"/>
          <p:cNvSpPr/>
          <p:nvPr/>
        </p:nvSpPr>
        <p:spPr bwMode="auto">
          <a:xfrm>
            <a:off x="7448950" y="5271977"/>
            <a:ext cx="127196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3" name="Abgerundetes Rechteck 112"/>
          <p:cNvSpPr/>
          <p:nvPr/>
        </p:nvSpPr>
        <p:spPr bwMode="auto">
          <a:xfrm>
            <a:off x="7507134" y="532319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Bachelorarbeit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12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0" name="Abgerundetes Rechteck 69"/>
          <p:cNvSpPr/>
          <p:nvPr/>
        </p:nvSpPr>
        <p:spPr bwMode="auto">
          <a:xfrm>
            <a:off x="434581" y="5323201"/>
            <a:ext cx="1160459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Projekt angew.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Programmierung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2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3215885" y="2265081"/>
            <a:ext cx="1278732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3" name="Rechteck 72"/>
          <p:cNvSpPr/>
          <p:nvPr/>
        </p:nvSpPr>
        <p:spPr bwMode="auto">
          <a:xfrm>
            <a:off x="4453673" y="2265081"/>
            <a:ext cx="1430695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" name="Abgerundetes Rechteck 73"/>
          <p:cNvSpPr/>
          <p:nvPr/>
        </p:nvSpPr>
        <p:spPr bwMode="auto">
          <a:xfrm>
            <a:off x="4673710" y="2324242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Rechteck 74"/>
          <p:cNvSpPr/>
          <p:nvPr/>
        </p:nvSpPr>
        <p:spPr bwMode="auto">
          <a:xfrm>
            <a:off x="3215885" y="2855632"/>
            <a:ext cx="1278732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7" name="Rechteck 76"/>
          <p:cNvSpPr/>
          <p:nvPr/>
        </p:nvSpPr>
        <p:spPr bwMode="auto">
          <a:xfrm>
            <a:off x="4608144" y="2855632"/>
            <a:ext cx="1404016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9" name="Abgerundetes Rechteck 78"/>
          <p:cNvSpPr/>
          <p:nvPr/>
        </p:nvSpPr>
        <p:spPr bwMode="auto">
          <a:xfrm>
            <a:off x="3277451" y="2906856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</a:rPr>
              <a:t>Studium Generale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  <p:sp>
        <p:nvSpPr>
          <p:cNvPr id="80" name="Abgerundetes Rechteck 79"/>
          <p:cNvSpPr/>
          <p:nvPr/>
        </p:nvSpPr>
        <p:spPr bwMode="auto">
          <a:xfrm>
            <a:off x="4662723" y="2906856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Feldtheorie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1" name="Rechteck 80"/>
          <p:cNvSpPr/>
          <p:nvPr/>
        </p:nvSpPr>
        <p:spPr bwMode="auto">
          <a:xfrm>
            <a:off x="1814918" y="4681427"/>
            <a:ext cx="1278732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2" name="Rechteck 81"/>
          <p:cNvSpPr/>
          <p:nvPr/>
        </p:nvSpPr>
        <p:spPr bwMode="auto">
          <a:xfrm>
            <a:off x="3093650" y="4681427"/>
            <a:ext cx="1400967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3" name="Abgerundetes Rechteck 82"/>
          <p:cNvSpPr/>
          <p:nvPr/>
        </p:nvSpPr>
        <p:spPr bwMode="auto">
          <a:xfrm>
            <a:off x="3277451" y="4732648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GL. der Rechner-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Architektur für ET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9" name="Abgerundetes Rechteck 118"/>
          <p:cNvSpPr/>
          <p:nvPr/>
        </p:nvSpPr>
        <p:spPr bwMode="auto">
          <a:xfrm>
            <a:off x="1876482" y="4732651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GL. </a:t>
            </a:r>
            <a:r>
              <a:rPr lang="de-DE" sz="900" b="1" dirty="0" smtClean="0">
                <a:latin typeface="Arial Narrow" pitchFamily="34" charset="0"/>
              </a:rPr>
              <a:t>der </a:t>
            </a:r>
            <a:r>
              <a:rPr lang="de-DE" sz="900" b="1" dirty="0">
                <a:latin typeface="Arial Narrow" pitchFamily="34" charset="0"/>
              </a:rPr>
              <a:t>Techn.</a:t>
            </a:r>
          </a:p>
          <a:p>
            <a:pPr algn="ctr"/>
            <a:r>
              <a:rPr lang="de-DE" sz="900" b="1" dirty="0">
                <a:latin typeface="Arial Narrow" pitchFamily="34" charset="0"/>
              </a:rPr>
              <a:t>Informatik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4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  <a:p>
            <a:pPr algn="ctr"/>
            <a:endParaRPr lang="de-DE" sz="900" b="1" dirty="0">
              <a:latin typeface="Arial Narrow" pitchFamily="34" charset="0"/>
            </a:endParaRPr>
          </a:p>
        </p:txBody>
      </p:sp>
      <p:sp>
        <p:nvSpPr>
          <p:cNvPr id="126" name="Abgerundetes Rechteck 125"/>
          <p:cNvSpPr/>
          <p:nvPr/>
        </p:nvSpPr>
        <p:spPr bwMode="auto">
          <a:xfrm>
            <a:off x="6078988" y="3503522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Nachrichtentechnik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8" name="Abgerundetes Rechteck 127"/>
          <p:cNvSpPr/>
          <p:nvPr/>
        </p:nvSpPr>
        <p:spPr bwMode="auto">
          <a:xfrm>
            <a:off x="7507134" y="4123686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Mikrosystem-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technik WPV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4" name="Rechteck 133"/>
          <p:cNvSpPr/>
          <p:nvPr/>
        </p:nvSpPr>
        <p:spPr bwMode="auto">
          <a:xfrm>
            <a:off x="7452320" y="4681428"/>
            <a:ext cx="126859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5" name="Abgerundetes Rechteck 134"/>
          <p:cNvSpPr/>
          <p:nvPr/>
        </p:nvSpPr>
        <p:spPr bwMode="auto">
          <a:xfrm>
            <a:off x="7507134" y="4732651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Automati</a:t>
            </a:r>
            <a:r>
              <a:rPr lang="de-DE" sz="900" b="1" dirty="0" smtClean="0">
                <a:latin typeface="Arial Narrow" pitchFamily="34" charset="0"/>
              </a:rPr>
              <a:t>sierungs-</a:t>
            </a:r>
            <a:endParaRPr kumimoji="0" lang="de-DE" sz="9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baseline="0" dirty="0" smtClean="0">
                <a:latin typeface="Arial Narrow" pitchFamily="34" charset="0"/>
              </a:rPr>
              <a:t>technik WPV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6" name="Rechteck 135"/>
          <p:cNvSpPr/>
          <p:nvPr/>
        </p:nvSpPr>
        <p:spPr bwMode="auto">
          <a:xfrm>
            <a:off x="6020986" y="4681428"/>
            <a:ext cx="1287318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0" name="Rechteck 119"/>
          <p:cNvSpPr/>
          <p:nvPr/>
        </p:nvSpPr>
        <p:spPr bwMode="auto">
          <a:xfrm>
            <a:off x="4605635" y="5271978"/>
            <a:ext cx="1279379" cy="1063353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7" name="Abgerundetes Rechteck 136"/>
          <p:cNvSpPr/>
          <p:nvPr/>
        </p:nvSpPr>
        <p:spPr bwMode="auto">
          <a:xfrm>
            <a:off x="6087683" y="4732651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Regelungstechnik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4" name="Abgerundetes Rechteck 123"/>
          <p:cNvSpPr/>
          <p:nvPr/>
        </p:nvSpPr>
        <p:spPr bwMode="auto">
          <a:xfrm>
            <a:off x="4673710" y="5323634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Laborpraktikum C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8" name="Abgerundetes Rechteck 77"/>
          <p:cNvSpPr/>
          <p:nvPr/>
        </p:nvSpPr>
        <p:spPr bwMode="auto">
          <a:xfrm>
            <a:off x="4662723" y="583750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Projekt-Seminar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2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0" name="Abgerundetes Rechteck 99"/>
          <p:cNvSpPr/>
          <p:nvPr/>
        </p:nvSpPr>
        <p:spPr bwMode="auto">
          <a:xfrm>
            <a:off x="6096053" y="412368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Schaltungstechnik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5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Rechteck 86"/>
          <p:cNvSpPr/>
          <p:nvPr/>
        </p:nvSpPr>
        <p:spPr bwMode="auto">
          <a:xfrm>
            <a:off x="5925312" y="2855879"/>
            <a:ext cx="1401407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2" name="Abgerundetes Rechteck 91"/>
          <p:cNvSpPr/>
          <p:nvPr/>
        </p:nvSpPr>
        <p:spPr bwMode="auto">
          <a:xfrm>
            <a:off x="6078988" y="2899788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err="1">
                <a:latin typeface="Arial Narrow" pitchFamily="34" charset="0"/>
              </a:rPr>
              <a:t>Elektromagne</a:t>
            </a:r>
            <a:r>
              <a:rPr lang="de-DE" sz="900" b="1">
                <a:latin typeface="Arial Narrow" pitchFamily="34" charset="0"/>
              </a:rPr>
              <a:t>-</a:t>
            </a:r>
          </a:p>
          <a:p>
            <a:pPr algn="ctr"/>
            <a:r>
              <a:rPr lang="de-DE" sz="900" b="1">
                <a:latin typeface="Arial Narrow" pitchFamily="34" charset="0"/>
              </a:rPr>
              <a:t>t</a:t>
            </a:r>
            <a:r>
              <a:rPr lang="de-DE" sz="900" b="1" smtClean="0">
                <a:latin typeface="Arial Narrow" pitchFamily="34" charset="0"/>
              </a:rPr>
              <a:t>ische Wellen</a:t>
            </a:r>
            <a:endParaRPr lang="de-DE" sz="900" b="1">
              <a:latin typeface="Arial Narrow" pitchFamily="34" charset="0"/>
            </a:endParaRPr>
          </a:p>
          <a:p>
            <a:pPr algn="ctr"/>
            <a:r>
              <a:rPr lang="de-DE" sz="900" b="1" smtClean="0">
                <a:latin typeface="Arial Narrow" pitchFamily="34" charset="0"/>
              </a:rPr>
              <a:t>6 </a:t>
            </a:r>
            <a:r>
              <a:rPr lang="de-DE" sz="900" b="1">
                <a:latin typeface="Arial Narrow" pitchFamily="34" charset="0"/>
              </a:rPr>
              <a:t>LP</a:t>
            </a:r>
          </a:p>
          <a:p>
            <a:pPr algn="ctr"/>
            <a:endParaRPr lang="de-DE" sz="900" b="1">
              <a:latin typeface="Arial Narrow" pitchFamily="34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6020986" y="5273499"/>
            <a:ext cx="1305728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4" name="Abgerundetes Rechteck 93"/>
          <p:cNvSpPr/>
          <p:nvPr/>
        </p:nvSpPr>
        <p:spPr bwMode="auto">
          <a:xfrm>
            <a:off x="6096053" y="5324723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IT o. MT o. AT WPV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2" name="Abgerundetes Rechteck 71"/>
          <p:cNvSpPr/>
          <p:nvPr/>
        </p:nvSpPr>
        <p:spPr bwMode="auto">
          <a:xfrm>
            <a:off x="3323737" y="231630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</a:t>
            </a:r>
            <a:r>
              <a:rPr lang="de-DE" sz="850" b="1" smtClean="0">
                <a:latin typeface="Arial Narrow" pitchFamily="34" charset="0"/>
              </a:rPr>
              <a:t>C</a:t>
            </a:r>
            <a:endParaRPr kumimoji="0" lang="de-DE" sz="8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hteck 97"/>
          <p:cNvSpPr/>
          <p:nvPr/>
        </p:nvSpPr>
        <p:spPr bwMode="auto">
          <a:xfrm>
            <a:off x="1804596" y="5271541"/>
            <a:ext cx="140097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9" name="Abgerundetes Rechteck 98"/>
          <p:cNvSpPr/>
          <p:nvPr/>
        </p:nvSpPr>
        <p:spPr bwMode="auto">
          <a:xfrm>
            <a:off x="1865716" y="532276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Laborpraktikum</a:t>
            </a:r>
            <a:r>
              <a:rPr kumimoji="0" lang="de-DE" sz="9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A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2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2" name="Rechteck 101"/>
          <p:cNvSpPr/>
          <p:nvPr/>
        </p:nvSpPr>
        <p:spPr bwMode="auto">
          <a:xfrm>
            <a:off x="3170252" y="5271541"/>
            <a:ext cx="1473756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3" name="Abgerundetes Rechteck 102"/>
          <p:cNvSpPr/>
          <p:nvPr/>
        </p:nvSpPr>
        <p:spPr bwMode="auto">
          <a:xfrm>
            <a:off x="3269714" y="5315322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Laborpraktikum B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2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46137" y="1880523"/>
            <a:ext cx="7831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Wintersemester 2017/2018 </a:t>
            </a:r>
            <a:endParaRPr lang="de-DE" sz="1800" b="1" dirty="0" smtClean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3607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Elektrotechnik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06500" y="1383227"/>
            <a:ext cx="3982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Hinweis: Auslaufen des Studiengangs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pic>
        <p:nvPicPr>
          <p:cNvPr id="34825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445140"/>
            <a:ext cx="219075" cy="219075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04525" y="2701618"/>
            <a:ext cx="29903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2664"/>
                </a:solidFill>
                <a:latin typeface="Arial Narrow" pitchFamily="34" charset="0"/>
              </a:rPr>
              <a:t>Hinweis: Ablaufende Fächer</a:t>
            </a:r>
            <a:endParaRPr lang="de-DE" dirty="0">
              <a:solidFill>
                <a:srgbClr val="002664"/>
              </a:solidFill>
              <a:latin typeface="Times" pitchFamily="28" charset="0"/>
            </a:endParaRPr>
          </a:p>
        </p:txBody>
      </p:sp>
      <p:pic>
        <p:nvPicPr>
          <p:cNvPr id="10" name="Picture 9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650" y="2763531"/>
            <a:ext cx="219075" cy="219075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2287" y="3215540"/>
            <a:ext cx="78311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Module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„Experimentalphysik“ und „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Datenverarbeitung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“ können letztmalig im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SS15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nach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eurer Prüfungsordnung abgelegt werden.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Die Prüfungen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zu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dem Modul „Höhere Mathematik II“ können letztmalig im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SS16 </a:t>
            </a: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nach </a:t>
            </a:r>
            <a:r>
              <a:rPr lang="de-DE" sz="1800" b="1" dirty="0" smtClean="0">
                <a:solidFill>
                  <a:srgbClr val="002664"/>
                </a:solidFill>
                <a:latin typeface="Arial Narrow" pitchFamily="34" charset="0"/>
              </a:rPr>
              <a:t>eurer Prüfungsordnung abgelegt werden.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Prüfungen (auch Wiederholungen) in den Modulen „Theorie der Elektrotechnik“ und „Bauelemente“ können letztmalig als Modulabschlussprüfungen im SS 2015 abgelegt werden. Ab WS 2015/16 nur noch Einzelprüfungen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1800" b="1" dirty="0">
                <a:solidFill>
                  <a:srgbClr val="002664"/>
                </a:solidFill>
                <a:latin typeface="Arial Narrow" pitchFamily="34" charset="0"/>
              </a:rPr>
              <a:t>Prüfungen (auch Wiederholungen) im Modul „Signal- und Systemtheorie“ können seit dem SS 15 nur noch in Einzelprüfungen abgelegt werden.</a:t>
            </a:r>
          </a:p>
        </p:txBody>
      </p:sp>
    </p:spTree>
    <p:extLst>
      <p:ext uri="{BB962C8B-B14F-4D97-AF65-F5344CB8AC3E}">
        <p14:creationId xmlns:p14="http://schemas.microsoft.com/office/powerpoint/2010/main" val="1735252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8675" y="719138"/>
            <a:ext cx="3607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Elektrotechnik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34822" name="Picture 6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830917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>
                <a:solidFill>
                  <a:srgbClr val="002664"/>
                </a:solidFill>
                <a:latin typeface="Arial Narrow" pitchFamily="34" charset="0"/>
              </a:rPr>
              <a:t>Studiengang: </a:t>
            </a:r>
            <a:endParaRPr lang="de-DE" sz="3500" b="1" dirty="0" smtClean="0">
              <a:solidFill>
                <a:srgbClr val="002664"/>
              </a:solidFill>
              <a:latin typeface="Arial Narrow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Bachelor Elektrotechnik v3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Arial Narrow" pitchFamily="34" charset="0"/>
              </a:rPr>
              <a:t>(EBA v3)</a:t>
            </a:r>
            <a:endParaRPr lang="de-DE" sz="3500" b="1" dirty="0">
              <a:solidFill>
                <a:srgbClr val="002664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76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Tabel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720063"/>
              </p:ext>
            </p:extLst>
          </p:nvPr>
        </p:nvGraphicFramePr>
        <p:xfrm>
          <a:off x="318172" y="1399909"/>
          <a:ext cx="8464554" cy="501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59"/>
                <a:gridCol w="1410759"/>
                <a:gridCol w="1410759"/>
                <a:gridCol w="1410759"/>
                <a:gridCol w="1410759"/>
                <a:gridCol w="1410759"/>
              </a:tblGrid>
              <a:tr h="347072">
                <a:tc gridSpan="6">
                  <a:txBody>
                    <a:bodyPr/>
                    <a:lstStyle/>
                    <a:p>
                      <a:r>
                        <a:rPr lang="de-DE" sz="1600" b="1" i="1" dirty="0" smtClean="0"/>
                        <a:t>Bachelor-Studienverlauf Elektrotechnik v3 (WS13/14 bis SS14)</a:t>
                      </a:r>
                      <a:endParaRPr lang="de-DE" sz="1600" b="1" i="1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8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664"/>
                    </a:solidFill>
                  </a:tcPr>
                </a:tc>
              </a:tr>
              <a:tr h="556804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itchFamily="34" charset="0"/>
                        </a:rPr>
                        <a:t>1.Semester</a:t>
                      </a:r>
                    </a:p>
                    <a:p>
                      <a:pPr algn="ctr"/>
                      <a:r>
                        <a:rPr lang="de-DE" sz="1200" b="0" dirty="0" smtClean="0">
                          <a:latin typeface="Arial Narrow" pitchFamily="34" charset="0"/>
                        </a:rPr>
                        <a:t>30 LP</a:t>
                      </a:r>
                      <a:endParaRPr lang="de-DE" sz="1200" b="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32 LP</a:t>
                      </a:r>
                      <a:endParaRPr lang="de-DE" sz="1200" b="0" kern="120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28 LP</a:t>
                      </a:r>
                      <a:endParaRPr lang="de-DE" sz="1200" b="0" kern="120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30 LP</a:t>
                      </a:r>
                      <a:endParaRPr lang="de-DE" sz="1200" b="0" kern="120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30 LP</a:t>
                      </a:r>
                      <a:endParaRPr lang="de-DE" sz="1200" b="0" kern="120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6.Semester</a:t>
                      </a:r>
                    </a:p>
                    <a:p>
                      <a:pPr algn="ctr"/>
                      <a:r>
                        <a:rPr lang="de-DE" sz="1200" b="0" smtClean="0">
                          <a:latin typeface="Arial Narrow" pitchFamily="34" charset="0"/>
                        </a:rPr>
                        <a:t>30 LP</a:t>
                      </a:r>
                      <a:endParaRPr lang="de-DE" sz="1200" b="0" kern="120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477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477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477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 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477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477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  <a:tr h="68477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ACCAD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ACC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ADC"/>
                    </a:solidFill>
                  </a:tcPr>
                </a:tc>
              </a:tr>
            </a:tbl>
          </a:graphicData>
        </a:graphic>
      </p:graphicFrame>
      <p:sp>
        <p:nvSpPr>
          <p:cNvPr id="102" name="Rechteck 101"/>
          <p:cNvSpPr/>
          <p:nvPr/>
        </p:nvSpPr>
        <p:spPr bwMode="auto">
          <a:xfrm>
            <a:off x="3170251" y="5258403"/>
            <a:ext cx="2714117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28675" y="719138"/>
            <a:ext cx="3607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Studiengang: Elektrotechnik</a:t>
            </a:r>
            <a:endParaRPr lang="de-DE" dirty="0">
              <a:solidFill>
                <a:schemeClr val="bg1"/>
              </a:solidFill>
              <a:latin typeface="Times" pitchFamily="28" charset="0"/>
            </a:endParaRPr>
          </a:p>
        </p:txBody>
      </p:sp>
      <p:pic>
        <p:nvPicPr>
          <p:cNvPr id="43015" name="Picture 7" descr="Unbenann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</p:spPr>
      </p:pic>
      <p:sp>
        <p:nvSpPr>
          <p:cNvPr id="18" name="Rechteck 17"/>
          <p:cNvSpPr/>
          <p:nvPr/>
        </p:nvSpPr>
        <p:spPr bwMode="auto">
          <a:xfrm>
            <a:off x="378623" y="2842493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439741" y="2893717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latin typeface="Arial Narrow" pitchFamily="34" charset="0"/>
              </a:rPr>
              <a:t>Experimentalphysik</a:t>
            </a:r>
          </a:p>
          <a:p>
            <a:pPr algn="ctr"/>
            <a:r>
              <a:rPr lang="de-DE" sz="900" b="1">
                <a:latin typeface="Arial Narrow" pitchFamily="34" charset="0"/>
              </a:rPr>
              <a:t>f</a:t>
            </a:r>
            <a:r>
              <a:rPr lang="de-DE" sz="900" b="1" smtClean="0">
                <a:latin typeface="Arial Narrow" pitchFamily="34" charset="0"/>
              </a:rPr>
              <a:t>ür </a:t>
            </a:r>
            <a:r>
              <a:rPr lang="de-DE" sz="900" b="1">
                <a:latin typeface="Arial Narrow" pitchFamily="34" charset="0"/>
              </a:rPr>
              <a:t>ET</a:t>
            </a:r>
          </a:p>
          <a:p>
            <a:pPr algn="ctr"/>
            <a:r>
              <a:rPr lang="de-DE" sz="900" b="1">
                <a:latin typeface="Arial Narrow" pitchFamily="34" charset="0"/>
              </a:rPr>
              <a:t>6</a:t>
            </a:r>
            <a:r>
              <a:rPr lang="de-DE" sz="900" b="1" smtClean="0">
                <a:latin typeface="Arial Narrow" pitchFamily="34" charset="0"/>
              </a:rPr>
              <a:t> </a:t>
            </a:r>
            <a:r>
              <a:rPr lang="de-DE" sz="900" b="1">
                <a:latin typeface="Arial Narrow" pitchFamily="34" charset="0"/>
              </a:rPr>
              <a:t>LP</a:t>
            </a:r>
          </a:p>
          <a:p>
            <a:pPr algn="ctr"/>
            <a:endParaRPr lang="de-DE" sz="900" b="1">
              <a:latin typeface="Arial Narrow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799832" y="2842493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1845924" y="2886649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latin typeface="Arial Narrow" pitchFamily="34" charset="0"/>
              </a:rPr>
              <a:t>Technische Mechanik für ET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6 </a:t>
            </a:r>
            <a:r>
              <a:rPr lang="de-DE" sz="900" b="1">
                <a:latin typeface="Arial Narrow" pitchFamily="34" charset="0"/>
              </a:rPr>
              <a:t>LP</a:t>
            </a:r>
          </a:p>
          <a:p>
            <a:pPr algn="ctr"/>
            <a:endParaRPr lang="de-DE" sz="900" b="1">
              <a:latin typeface="Arial Narrow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83783" y="2251943"/>
            <a:ext cx="1379905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44902" y="2303167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723634" y="2251943"/>
            <a:ext cx="1339851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1845921" y="2303167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83780" y="3451457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444899" y="3502681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Grundlagen der Elektrotechnik</a:t>
            </a:r>
            <a:r>
              <a:rPr kumimoji="0" lang="de-DE" sz="9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A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1799832" y="3451457"/>
            <a:ext cx="1260000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1845924" y="3502681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Grundlagen der Elektrotechnik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8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1814918" y="4059324"/>
            <a:ext cx="127872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3093647" y="4059324"/>
            <a:ext cx="140096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" name="Abgerundetes Rechteck 28"/>
          <p:cNvSpPr/>
          <p:nvPr/>
        </p:nvSpPr>
        <p:spPr bwMode="auto">
          <a:xfrm>
            <a:off x="3274872" y="4110982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Halbleiter-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bauelemente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8" name="Abgerundetes Rechteck 37"/>
          <p:cNvSpPr/>
          <p:nvPr/>
        </p:nvSpPr>
        <p:spPr bwMode="auto">
          <a:xfrm>
            <a:off x="1876482" y="4110546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>
                <a:latin typeface="Arial Narrow" pitchFamily="34" charset="0"/>
              </a:rPr>
              <a:t>Werkstoffe 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4 LP</a:t>
            </a:r>
            <a:endParaRPr lang="de-DE" sz="900" b="1">
              <a:latin typeface="Arial Narrow" pitchFamily="34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3215885" y="3451457"/>
            <a:ext cx="127357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2" name="Abgerundetes Rechteck 41"/>
          <p:cNvSpPr/>
          <p:nvPr/>
        </p:nvSpPr>
        <p:spPr bwMode="auto">
          <a:xfrm>
            <a:off x="3277451" y="3502681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Energietechnik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4608144" y="3451457"/>
            <a:ext cx="127622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" name="Abgerundetes Rechteck 43"/>
          <p:cNvSpPr/>
          <p:nvPr/>
        </p:nvSpPr>
        <p:spPr bwMode="auto">
          <a:xfrm>
            <a:off x="4662722" y="3502681"/>
            <a:ext cx="1166587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Messtechnik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4605635" y="4059325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" name="Abgerundetes Rechteck 49"/>
          <p:cNvSpPr/>
          <p:nvPr/>
        </p:nvSpPr>
        <p:spPr bwMode="auto">
          <a:xfrm>
            <a:off x="4666755" y="4110549"/>
            <a:ext cx="116255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Signaltheorie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4605635" y="4548699"/>
            <a:ext cx="1278733" cy="661055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" name="Abgerundetes Rechteck 51"/>
          <p:cNvSpPr/>
          <p:nvPr/>
        </p:nvSpPr>
        <p:spPr bwMode="auto">
          <a:xfrm>
            <a:off x="4666755" y="4719513"/>
            <a:ext cx="116255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Systemtheorie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378621" y="4668288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9" name="Abgerundetes Rechteck 58"/>
          <p:cNvSpPr/>
          <p:nvPr/>
        </p:nvSpPr>
        <p:spPr bwMode="auto">
          <a:xfrm>
            <a:off x="439741" y="4719512"/>
            <a:ext cx="1156493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GP für Ing. </a:t>
            </a:r>
            <a:r>
              <a:rPr lang="de-DE" sz="900" b="1" smtClean="0">
                <a:latin typeface="Times New Roman" pitchFamily="18" charset="0"/>
                <a:cs typeface="Times New Roman" pitchFamily="18" charset="0"/>
              </a:rPr>
              <a:t>II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>
                <a:latin typeface="Arial Narrow" pitchFamily="34" charset="0"/>
              </a:rPr>
              <a:t>6</a:t>
            </a:r>
            <a:r>
              <a:rPr lang="de-DE" sz="900" b="1" smtClean="0">
                <a:latin typeface="Arial Narrow" pitchFamily="34" charset="0"/>
              </a:rPr>
              <a:t>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378622" y="5157664"/>
            <a:ext cx="1278732" cy="642641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6020986" y="2251943"/>
            <a:ext cx="1305734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5" name="Abgerundetes Rechteck 84"/>
          <p:cNvSpPr/>
          <p:nvPr/>
        </p:nvSpPr>
        <p:spPr bwMode="auto">
          <a:xfrm>
            <a:off x="6087683" y="2303167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Studium Generale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3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8" name="Rechteck 87"/>
          <p:cNvSpPr/>
          <p:nvPr/>
        </p:nvSpPr>
        <p:spPr bwMode="auto">
          <a:xfrm>
            <a:off x="7452320" y="3439161"/>
            <a:ext cx="126859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9" name="Abgerundetes Rechteck 88"/>
          <p:cNvSpPr/>
          <p:nvPr/>
        </p:nvSpPr>
        <p:spPr bwMode="auto">
          <a:xfrm>
            <a:off x="7507134" y="3490384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Informat</a:t>
            </a:r>
            <a:r>
              <a:rPr lang="de-DE" sz="900" b="1" dirty="0" smtClean="0">
                <a:latin typeface="Arial Narrow" pitchFamily="34" charset="0"/>
              </a:rPr>
              <a:t>ions-</a:t>
            </a:r>
            <a:endParaRPr kumimoji="0" lang="de-DE" sz="9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baseline="0" dirty="0" smtClean="0">
                <a:latin typeface="Arial Narrow" pitchFamily="34" charset="0"/>
              </a:rPr>
              <a:t>technik WPV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hteck 96"/>
          <p:cNvSpPr/>
          <p:nvPr/>
        </p:nvSpPr>
        <p:spPr bwMode="auto">
          <a:xfrm>
            <a:off x="6020986" y="3439161"/>
            <a:ext cx="1287318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1" name="Rechteck 100"/>
          <p:cNvSpPr/>
          <p:nvPr/>
        </p:nvSpPr>
        <p:spPr bwMode="auto">
          <a:xfrm>
            <a:off x="6020986" y="4059324"/>
            <a:ext cx="1287318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6" name="Rechteck 105"/>
          <p:cNvSpPr/>
          <p:nvPr/>
        </p:nvSpPr>
        <p:spPr bwMode="auto">
          <a:xfrm>
            <a:off x="7452320" y="4059323"/>
            <a:ext cx="126859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2" name="Rechteck 111"/>
          <p:cNvSpPr/>
          <p:nvPr/>
        </p:nvSpPr>
        <p:spPr bwMode="auto">
          <a:xfrm>
            <a:off x="7448950" y="5258839"/>
            <a:ext cx="127196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3" name="Abgerundetes Rechteck 112"/>
          <p:cNvSpPr/>
          <p:nvPr/>
        </p:nvSpPr>
        <p:spPr bwMode="auto">
          <a:xfrm>
            <a:off x="7507134" y="5310061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Bachelorarbeit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12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0" name="Abgerundetes Rechteck 69"/>
          <p:cNvSpPr/>
          <p:nvPr/>
        </p:nvSpPr>
        <p:spPr bwMode="auto">
          <a:xfrm>
            <a:off x="434581" y="5310063"/>
            <a:ext cx="1160459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Projekt angew.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Programmierung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2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3215885" y="2251943"/>
            <a:ext cx="1278732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3" name="Rechteck 72"/>
          <p:cNvSpPr/>
          <p:nvPr/>
        </p:nvSpPr>
        <p:spPr bwMode="auto">
          <a:xfrm>
            <a:off x="4605635" y="2251943"/>
            <a:ext cx="127873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" name="Abgerundetes Rechteck 73"/>
          <p:cNvSpPr/>
          <p:nvPr/>
        </p:nvSpPr>
        <p:spPr bwMode="auto">
          <a:xfrm>
            <a:off x="4673710" y="2311105"/>
            <a:ext cx="1155599" cy="430214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smtClean="0">
                <a:latin typeface="Arial Narrow" pitchFamily="34" charset="0"/>
              </a:rPr>
              <a:t>Stochastik für Ing.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>
                <a:latin typeface="Arial Narrow" pitchFamily="34" charset="0"/>
              </a:rPr>
              <a:t>5</a:t>
            </a:r>
            <a:r>
              <a:rPr lang="de-DE" sz="900" b="1" smtClean="0">
                <a:latin typeface="Arial Narrow" pitchFamily="34" charset="0"/>
              </a:rPr>
              <a:t>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Rechteck 74"/>
          <p:cNvSpPr/>
          <p:nvPr/>
        </p:nvSpPr>
        <p:spPr bwMode="auto">
          <a:xfrm>
            <a:off x="3215885" y="2842494"/>
            <a:ext cx="1278732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7" name="Rechteck 76"/>
          <p:cNvSpPr/>
          <p:nvPr/>
        </p:nvSpPr>
        <p:spPr bwMode="auto">
          <a:xfrm>
            <a:off x="4608144" y="2842494"/>
            <a:ext cx="1404016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9" name="Abgerundetes Rechteck 78"/>
          <p:cNvSpPr/>
          <p:nvPr/>
        </p:nvSpPr>
        <p:spPr bwMode="auto">
          <a:xfrm>
            <a:off x="3277451" y="2893718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</a:rPr>
              <a:t>Studium Generale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>
                <a:latin typeface="Arial Narrow" pitchFamily="34" charset="0"/>
              </a:rPr>
              <a:t>6</a:t>
            </a:r>
            <a:r>
              <a:rPr lang="de-DE" sz="900" b="1" smtClean="0">
                <a:latin typeface="Arial Narrow" pitchFamily="34" charset="0"/>
              </a:rPr>
              <a:t> LP</a:t>
            </a:r>
            <a:endParaRPr kumimoji="0" lang="de-DE" sz="900" b="1" i="0" u="none" strike="noStrike" cap="none" normalizeH="0" baseline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  <p:sp>
        <p:nvSpPr>
          <p:cNvPr id="80" name="Abgerundetes Rechteck 79"/>
          <p:cNvSpPr/>
          <p:nvPr/>
        </p:nvSpPr>
        <p:spPr bwMode="auto">
          <a:xfrm>
            <a:off x="4662722" y="2893718"/>
            <a:ext cx="1166587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Feldtheorie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1" name="Rechteck 80"/>
          <p:cNvSpPr/>
          <p:nvPr/>
        </p:nvSpPr>
        <p:spPr bwMode="auto">
          <a:xfrm>
            <a:off x="1814918" y="4668289"/>
            <a:ext cx="1278732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2" name="Rechteck 81"/>
          <p:cNvSpPr/>
          <p:nvPr/>
        </p:nvSpPr>
        <p:spPr bwMode="auto">
          <a:xfrm>
            <a:off x="3093650" y="4668289"/>
            <a:ext cx="1400967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3" name="Abgerundetes Rechteck 82"/>
          <p:cNvSpPr/>
          <p:nvPr/>
        </p:nvSpPr>
        <p:spPr bwMode="auto">
          <a:xfrm>
            <a:off x="3277451" y="4719510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GL. der Rechner-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Architektur für ET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4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9" name="Abgerundetes Rechteck 118"/>
          <p:cNvSpPr/>
          <p:nvPr/>
        </p:nvSpPr>
        <p:spPr bwMode="auto">
          <a:xfrm>
            <a:off x="1876482" y="4719513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GL. </a:t>
            </a:r>
            <a:r>
              <a:rPr lang="de-DE" sz="900" b="1" dirty="0" smtClean="0">
                <a:latin typeface="Arial Narrow" pitchFamily="34" charset="0"/>
              </a:rPr>
              <a:t>der </a:t>
            </a:r>
            <a:r>
              <a:rPr lang="de-DE" sz="900" b="1" dirty="0">
                <a:latin typeface="Arial Narrow" pitchFamily="34" charset="0"/>
              </a:rPr>
              <a:t>Techn.</a:t>
            </a:r>
          </a:p>
          <a:p>
            <a:pPr algn="ctr"/>
            <a:r>
              <a:rPr lang="de-DE" sz="900" b="1" dirty="0">
                <a:latin typeface="Arial Narrow" pitchFamily="34" charset="0"/>
              </a:rPr>
              <a:t>Informatik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4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  <a:p>
            <a:pPr algn="ctr"/>
            <a:endParaRPr lang="de-DE" sz="900" b="1" dirty="0">
              <a:latin typeface="Arial Narrow" pitchFamily="34" charset="0"/>
            </a:endParaRPr>
          </a:p>
        </p:txBody>
      </p:sp>
      <p:sp>
        <p:nvSpPr>
          <p:cNvPr id="126" name="Abgerundetes Rechteck 125"/>
          <p:cNvSpPr/>
          <p:nvPr/>
        </p:nvSpPr>
        <p:spPr bwMode="auto">
          <a:xfrm>
            <a:off x="6078988" y="3490384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Nachrichtentechnik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8" name="Abgerundetes Rechteck 127"/>
          <p:cNvSpPr/>
          <p:nvPr/>
        </p:nvSpPr>
        <p:spPr bwMode="auto">
          <a:xfrm>
            <a:off x="7507134" y="4110548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Mikrosystem-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technik WPV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4" name="Rechteck 133"/>
          <p:cNvSpPr/>
          <p:nvPr/>
        </p:nvSpPr>
        <p:spPr bwMode="auto">
          <a:xfrm>
            <a:off x="7452320" y="4668290"/>
            <a:ext cx="1268599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5" name="Abgerundetes Rechteck 134"/>
          <p:cNvSpPr/>
          <p:nvPr/>
        </p:nvSpPr>
        <p:spPr bwMode="auto">
          <a:xfrm>
            <a:off x="7507134" y="4719513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Automati</a:t>
            </a:r>
            <a:r>
              <a:rPr lang="de-DE" sz="900" b="1" dirty="0" smtClean="0">
                <a:latin typeface="Arial Narrow" pitchFamily="34" charset="0"/>
              </a:rPr>
              <a:t>sierungs-</a:t>
            </a:r>
            <a:endParaRPr kumimoji="0" lang="de-DE" sz="9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baseline="0" dirty="0" smtClean="0">
                <a:latin typeface="Arial Narrow" pitchFamily="34" charset="0"/>
              </a:rPr>
              <a:t>technik WPV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6" name="Rechteck 135"/>
          <p:cNvSpPr/>
          <p:nvPr/>
        </p:nvSpPr>
        <p:spPr bwMode="auto">
          <a:xfrm>
            <a:off x="6020986" y="4668290"/>
            <a:ext cx="1287318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7" name="Abgerundetes Rechteck 136"/>
          <p:cNvSpPr/>
          <p:nvPr/>
        </p:nvSpPr>
        <p:spPr bwMode="auto">
          <a:xfrm>
            <a:off x="6087683" y="4719513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Regelungstechnik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5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4" name="Abgerundetes Rechteck 123"/>
          <p:cNvSpPr/>
          <p:nvPr/>
        </p:nvSpPr>
        <p:spPr bwMode="auto">
          <a:xfrm>
            <a:off x="4673710" y="5310495"/>
            <a:ext cx="1155599" cy="442800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 smtClean="0">
                <a:latin typeface="Arial Narrow" pitchFamily="34" charset="0"/>
              </a:rPr>
              <a:t>Laborpraktikum C</a:t>
            </a: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2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0" name="Abgerundetes Rechteck 99"/>
          <p:cNvSpPr/>
          <p:nvPr/>
        </p:nvSpPr>
        <p:spPr bwMode="auto">
          <a:xfrm>
            <a:off x="6096053" y="4110547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Schaltungstechnik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5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Rechteck 86"/>
          <p:cNvSpPr/>
          <p:nvPr/>
        </p:nvSpPr>
        <p:spPr bwMode="auto">
          <a:xfrm>
            <a:off x="5925312" y="2842741"/>
            <a:ext cx="1401407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2" name="Abgerundetes Rechteck 91"/>
          <p:cNvSpPr/>
          <p:nvPr/>
        </p:nvSpPr>
        <p:spPr bwMode="auto">
          <a:xfrm>
            <a:off x="6078988" y="2886650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dirty="0">
                <a:latin typeface="Arial Narrow" pitchFamily="34" charset="0"/>
              </a:rPr>
              <a:t>Elektromagne-</a:t>
            </a:r>
          </a:p>
          <a:p>
            <a:pPr algn="ctr"/>
            <a:r>
              <a:rPr lang="de-DE" sz="900" b="1" dirty="0">
                <a:latin typeface="Arial Narrow" pitchFamily="34" charset="0"/>
              </a:rPr>
              <a:t>t</a:t>
            </a:r>
            <a:r>
              <a:rPr lang="de-DE" sz="900" b="1" dirty="0" smtClean="0">
                <a:latin typeface="Arial Narrow" pitchFamily="34" charset="0"/>
              </a:rPr>
              <a:t>ische Wellen</a:t>
            </a:r>
            <a:endParaRPr lang="de-DE" sz="900" b="1" dirty="0">
              <a:latin typeface="Arial Narrow" pitchFamily="34" charset="0"/>
            </a:endParaRPr>
          </a:p>
          <a:p>
            <a:pPr algn="ctr"/>
            <a:r>
              <a:rPr lang="de-DE" sz="900" b="1" dirty="0" smtClean="0">
                <a:latin typeface="Arial Narrow" pitchFamily="34" charset="0"/>
              </a:rPr>
              <a:t>6 </a:t>
            </a:r>
            <a:r>
              <a:rPr lang="de-DE" sz="900" b="1" dirty="0">
                <a:latin typeface="Arial Narrow" pitchFamily="34" charset="0"/>
              </a:rPr>
              <a:t>LP</a:t>
            </a:r>
          </a:p>
          <a:p>
            <a:pPr algn="ctr"/>
            <a:endParaRPr lang="de-DE" sz="900" b="1" dirty="0">
              <a:latin typeface="Arial Narrow" pitchFamily="34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6020986" y="5260361"/>
            <a:ext cx="1305728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4" name="Abgerundetes Rechteck 93"/>
          <p:cNvSpPr/>
          <p:nvPr/>
        </p:nvSpPr>
        <p:spPr bwMode="auto">
          <a:xfrm>
            <a:off x="6096053" y="5311585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IT o. MT o. AT WPV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6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2" name="Abgerundetes Rechteck 71"/>
          <p:cNvSpPr/>
          <p:nvPr/>
        </p:nvSpPr>
        <p:spPr bwMode="auto">
          <a:xfrm>
            <a:off x="3269714" y="2303167"/>
            <a:ext cx="1163337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Höhere Mathematik </a:t>
            </a:r>
            <a:r>
              <a:rPr lang="de-DE" sz="850" b="1" smtClean="0">
                <a:latin typeface="Arial Narrow" pitchFamily="34" charset="0"/>
              </a:rPr>
              <a:t>C</a:t>
            </a:r>
            <a:endParaRPr kumimoji="0" lang="de-DE" sz="8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50" b="1" smtClean="0">
                <a:latin typeface="Arial Narrow" pitchFamily="34" charset="0"/>
              </a:rPr>
              <a:t>8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hteck 97"/>
          <p:cNvSpPr/>
          <p:nvPr/>
        </p:nvSpPr>
        <p:spPr bwMode="auto">
          <a:xfrm>
            <a:off x="1804596" y="5258403"/>
            <a:ext cx="140097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9" name="Abgerundetes Rechteck 98"/>
          <p:cNvSpPr/>
          <p:nvPr/>
        </p:nvSpPr>
        <p:spPr bwMode="auto">
          <a:xfrm>
            <a:off x="1865716" y="5309627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Laborpraktikum</a:t>
            </a:r>
            <a:r>
              <a:rPr kumimoji="0" lang="de-DE" sz="9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A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smtClean="0">
                <a:latin typeface="Arial Narrow" pitchFamily="34" charset="0"/>
              </a:rPr>
              <a:t>2 LP</a:t>
            </a: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3" name="Abgerundetes Rechteck 102"/>
          <p:cNvSpPr/>
          <p:nvPr/>
        </p:nvSpPr>
        <p:spPr bwMode="auto">
          <a:xfrm>
            <a:off x="3269714" y="5302184"/>
            <a:ext cx="1155600" cy="438151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900" b="1" smtClean="0">
                <a:latin typeface="Arial Narrow" pitchFamily="34" charset="0"/>
              </a:rPr>
              <a:t>Laborpraktikum B</a:t>
            </a:r>
          </a:p>
          <a:p>
            <a:pPr algn="ctr"/>
            <a:r>
              <a:rPr lang="de-DE" sz="900" b="1" smtClean="0">
                <a:latin typeface="Arial Narrow" pitchFamily="34" charset="0"/>
              </a:rPr>
              <a:t>2 LP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6" name="Rechteck 85"/>
          <p:cNvSpPr/>
          <p:nvPr/>
        </p:nvSpPr>
        <p:spPr bwMode="auto">
          <a:xfrm>
            <a:off x="1802875" y="5764348"/>
            <a:ext cx="4081493" cy="541466"/>
          </a:xfrm>
          <a:prstGeom prst="rect">
            <a:avLst/>
          </a:prstGeom>
          <a:solidFill>
            <a:srgbClr val="5C8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8" name="Abgerundetes Rechteck 77"/>
          <p:cNvSpPr/>
          <p:nvPr/>
        </p:nvSpPr>
        <p:spPr bwMode="auto">
          <a:xfrm>
            <a:off x="1867691" y="5805108"/>
            <a:ext cx="3952826" cy="436920"/>
          </a:xfrm>
          <a:prstGeom prst="roundRect">
            <a:avLst/>
          </a:prstGeom>
          <a:solidFill>
            <a:srgbClr val="ACC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Projekt-Seminar (entweder im 2., 3. oder 4. Semester</a:t>
            </a:r>
            <a:r>
              <a:rPr kumimoji="0" lang="de-DE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)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 smtClean="0">
                <a:latin typeface="Arial Narrow" pitchFamily="34" charset="0"/>
              </a:rPr>
              <a:t>2 LP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96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3199</Words>
  <Application>Microsoft Office PowerPoint</Application>
  <PresentationFormat>Bildschirmpräsentation (4:3)</PresentationFormat>
  <Paragraphs>1091</Paragraphs>
  <Slides>45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3" baseType="lpstr">
      <vt:lpstr>ＭＳ Ｐゴシック</vt:lpstr>
      <vt:lpstr>Arial</vt:lpstr>
      <vt:lpstr>Arial Narrow</vt:lpstr>
      <vt:lpstr>Times</vt:lpstr>
      <vt:lpstr>Times New Roman</vt:lpstr>
      <vt:lpstr>Wingdings</vt:lpstr>
      <vt:lpstr>ヒラギノ角ゴ Pro W3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Studienberatung Elektrotechnik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Oliver Wallscheid</dc:creator>
  <cp:lastModifiedBy>Bernd Rother</cp:lastModifiedBy>
  <cp:revision>262</cp:revision>
  <cp:lastPrinted>2009-06-04T09:36:54Z</cp:lastPrinted>
  <dcterms:created xsi:type="dcterms:W3CDTF">2007-07-03T14:21:02Z</dcterms:created>
  <dcterms:modified xsi:type="dcterms:W3CDTF">2015-05-12T07:40:48Z</dcterms:modified>
</cp:coreProperties>
</file>