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11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3.xml" ContentType="application/vnd.openxmlformats-officedocument.presentationml.notesSlide+xml"/>
  <Override PartName="/ppt/comments/comment11.xml" ContentType="application/vnd.openxmlformats-officedocument.presentationml.comment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comments/comment12.xml" ContentType="application/vnd.openxmlformats-officedocument.presentationml.comments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comments/comment13.xml" ContentType="application/vnd.openxmlformats-officedocument.presentationml.comments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3"/>
  </p:notesMasterIdLst>
  <p:handoutMasterIdLst>
    <p:handoutMasterId r:id="rId64"/>
  </p:handoutMasterIdLst>
  <p:sldIdLst>
    <p:sldId id="358" r:id="rId2"/>
    <p:sldId id="269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59" r:id="rId11"/>
    <p:sldId id="360" r:id="rId12"/>
    <p:sldId id="304" r:id="rId13"/>
    <p:sldId id="305" r:id="rId14"/>
    <p:sldId id="306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56" r:id="rId23"/>
    <p:sldId id="357" r:id="rId24"/>
    <p:sldId id="315" r:id="rId25"/>
    <p:sldId id="316" r:id="rId26"/>
    <p:sldId id="317" r:id="rId27"/>
    <p:sldId id="318" r:id="rId28"/>
    <p:sldId id="319" r:id="rId29"/>
    <p:sldId id="340" r:id="rId30"/>
    <p:sldId id="341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  <p:sldId id="330" r:id="rId42"/>
    <p:sldId id="331" r:id="rId43"/>
    <p:sldId id="354" r:id="rId44"/>
    <p:sldId id="332" r:id="rId45"/>
    <p:sldId id="333" r:id="rId46"/>
    <p:sldId id="334" r:id="rId47"/>
    <p:sldId id="335" r:id="rId48"/>
    <p:sldId id="336" r:id="rId49"/>
    <p:sldId id="337" r:id="rId50"/>
    <p:sldId id="338" r:id="rId51"/>
    <p:sldId id="339" r:id="rId52"/>
    <p:sldId id="342" r:id="rId53"/>
    <p:sldId id="343" r:id="rId54"/>
    <p:sldId id="344" r:id="rId55"/>
    <p:sldId id="351" r:id="rId56"/>
    <p:sldId id="345" r:id="rId57"/>
    <p:sldId id="346" r:id="rId58"/>
    <p:sldId id="347" r:id="rId59"/>
    <p:sldId id="348" r:id="rId60"/>
    <p:sldId id="349" r:id="rId61"/>
    <p:sldId id="350" r:id="rId62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y, Johannes" initials="PJ" lastIdx="3" clrIdx="0">
    <p:extLst/>
  </p:cmAuthor>
  <p:cmAuthor id="2" name="Reckendorf, Nina Volontärin" initials="RNV" lastIdx="1" clrIdx="1">
    <p:extLst/>
  </p:cmAuthor>
  <p:cmAuthor id="3" name="Bernd Rother" initials="BR" lastIdx="2" clrIdx="2">
    <p:extLst/>
  </p:cmAuthor>
  <p:cmAuthor id="4" name="Lisa Hartkamp" initials="LH" lastIdx="26" clrIdx="3">
    <p:extLst>
      <p:ext uri="{19B8F6BF-5375-455C-9EA6-DF929625EA0E}">
        <p15:presenceInfo xmlns:p15="http://schemas.microsoft.com/office/powerpoint/2012/main" userId="S-1-5-21-3542048200-3079820972-537594794-89681" providerId="AD"/>
      </p:ext>
    </p:extLst>
  </p:cmAuthor>
  <p:cmAuthor id="5" name="Fabian Weber" initials="FW" lastIdx="19" clrIdx="4">
    <p:extLst>
      <p:ext uri="{19B8F6BF-5375-455C-9EA6-DF929625EA0E}">
        <p15:presenceInfo xmlns:p15="http://schemas.microsoft.com/office/powerpoint/2012/main" userId="S-1-5-21-3542048200-3079820972-537594794-67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F0F7FD"/>
    <a:srgbClr val="F1F8FE"/>
    <a:srgbClr val="F0F9FC"/>
    <a:srgbClr val="F8AE32"/>
    <a:srgbClr val="212B52"/>
    <a:srgbClr val="202A52"/>
    <a:srgbClr val="CECFCB"/>
    <a:srgbClr val="F8A820"/>
    <a:srgbClr val="F9B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Helle Formatvorlage 1 - Akz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17" autoAdjust="0"/>
    <p:restoredTop sz="87949" autoAdjust="0"/>
  </p:normalViewPr>
  <p:slideViewPr>
    <p:cSldViewPr snapToGrid="0" snapToObjects="1">
      <p:cViewPr varScale="1">
        <p:scale>
          <a:sx n="102" d="100"/>
          <a:sy n="102" d="100"/>
        </p:scale>
        <p:origin x="1614" y="96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3-22T12:26:03.185" idx="26">
    <p:pos x="146" y="146"/>
    <p:text>Die Präsi ist enorm lang. Ich würde glaube ich die Folien 29-51 streichen.</p:text>
    <p:extLst>
      <p:ext uri="{C676402C-5697-4E1C-873F-D02D1690AC5C}">
        <p15:threadingInfo xmlns:p15="http://schemas.microsoft.com/office/powerpoint/2012/main" timeZoneBias="-60"/>
      </p:ext>
    </p:extLst>
  </p:cm>
  <p:cm authorId="5" dt="2017-03-28T14:19:17.028" idx="14">
    <p:pos x="146" y="282"/>
    <p:text>Wenn es nach mir ginge sehr gerne, denn eigentlich sollte jeder der anfängt sich schon mal mit seinem Studiumsverlaufsplan beschäftigt haben</p:text>
    <p:extLst>
      <p:ext uri="{C676402C-5697-4E1C-873F-D02D1690AC5C}">
        <p15:threadingInfo xmlns:p15="http://schemas.microsoft.com/office/powerpoint/2012/main" timeZoneBias="-120">
          <p15:parentCm authorId="4" idx="26"/>
        </p15:threadingInfo>
      </p:ext>
    </p:extLst>
  </p:cm>
  <p:cm authorId="5" dt="2017-03-28T14:19:37.107" idx="15">
    <p:pos x="146" y="418"/>
    <p:text>Machewn die Leute aber nicht also ist es sinnvoll es ihnen zu präsentieren</p:text>
    <p:extLst>
      <p:ext uri="{C676402C-5697-4E1C-873F-D02D1690AC5C}">
        <p15:threadingInfo xmlns:p15="http://schemas.microsoft.com/office/powerpoint/2012/main" timeZoneBias="-120">
          <p15:parentCm authorId="4" idx="26"/>
        </p15:threadingInfo>
      </p:ext>
    </p:extLst>
  </p:cm>
  <p:cm authorId="5" dt="2017-03-28T15:50:20.947" idx="18">
    <p:pos x="10" y="10"/>
    <p:text>Folie 21-23 nicht fürs Sommersemester geeignet!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3-22T12:04:34.560" idx="18">
    <p:pos x="1021" y="1265"/>
    <p:text>Eben bei der RaumfindungsApp wurde gesiezt.</p:text>
    <p:extLst>
      <p:ext uri="{C676402C-5697-4E1C-873F-D02D1690AC5C}">
        <p15:threadingInfo xmlns:p15="http://schemas.microsoft.com/office/powerpoint/2012/main" timeZoneBias="-60"/>
      </p:ext>
    </p:extLst>
  </p:cm>
  <p:cm authorId="5" dt="2017-03-28T14:31:08.018" idx="17">
    <p:pos x="10" y="10"/>
    <p:text>Diese Folie halte ich für überflüssig oder zumindest fehl am Platz an dieser Stelle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3-22T12:06:19.354" idx="19">
    <p:pos x="4929" y="1675"/>
    <p:text>heißt das noch so?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3-22T12:07:26.716" idx="20">
    <p:pos x="4293" y="1241"/>
    <p:text>Die Zielgruppe fängt ja gerade erst neu an, ich würde gar nicht erst auf Änderugnen eingehen, sondern direkt sagen, wie es aktuell läuft.</p:text>
    <p:extLst>
      <p:ext uri="{C676402C-5697-4E1C-873F-D02D1690AC5C}">
        <p15:threadingInfo xmlns:p15="http://schemas.microsoft.com/office/powerpoint/2012/main" timeZoneBias="-60"/>
      </p:ext>
    </p:extLst>
  </p:cm>
  <p:cm authorId="5" dt="2017-03-28T14:17:32.514" idx="13">
    <p:pos x="4293" y="1377"/>
    <p:text>Das ist keine Änderung, sondern wenn du diesen Schwerpunkt studierst fallen diese Module weg!</p:text>
    <p:extLst>
      <p:ext uri="{C676402C-5697-4E1C-873F-D02D1690AC5C}">
        <p15:threadingInfo xmlns:p15="http://schemas.microsoft.com/office/powerpoint/2012/main" timeZoneBias="-120">
          <p15:parentCm authorId="4" idx="20"/>
        </p15:threadingInfo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3-22T12:23:05.184" idx="23">
    <p:pos x="1574" y="1312"/>
    <p:text>Vllt neuen Raum schon mit angeben.</p:text>
    <p:extLst>
      <p:ext uri="{C676402C-5697-4E1C-873F-D02D1690AC5C}">
        <p15:threadingInfo xmlns:p15="http://schemas.microsoft.com/office/powerpoint/2012/main" timeZoneBias="-60"/>
      </p:ext>
    </p:extLst>
  </p:cm>
  <p:cm authorId="4" dt="2017-03-22T12:23:21.952" idx="24">
    <p:pos x="2037" y="2150"/>
    <p:text>Funktioniert das überhautp? Vllt lieber raus nehmen, das nutzt ja heute keiner mehr.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3-22T11:22:57.624" idx="1">
    <p:pos x="10" y="10"/>
    <p:text>hier unbedingt die Seite aktualisieren, sodass die neuen Gesichter hier zu sehen sind</p:text>
    <p:extLst>
      <p:ext uri="{C676402C-5697-4E1C-873F-D02D1690AC5C}">
        <p15:threadingInfo xmlns:p15="http://schemas.microsoft.com/office/powerpoint/2012/main" timeZoneBias="-60"/>
      </p:ext>
    </p:extLst>
  </p:cm>
  <p:cm authorId="5" dt="2017-03-28T13:25:58.840" idx="2">
    <p:pos x="10" y="146"/>
    <p:text>in Bearbeitung...</p:text>
    <p:extLst>
      <p:ext uri="{C676402C-5697-4E1C-873F-D02D1690AC5C}">
        <p15:threadingInfo xmlns:p15="http://schemas.microsoft.com/office/powerpoint/2012/main" timeZoneBias="-120">
          <p15:parentCm authorId="4" idx="1"/>
        </p15:threadingInfo>
      </p:ext>
    </p:extLst>
  </p:cm>
  <p:cm authorId="4" dt="2017-03-22T11:23:43.456" idx="2">
    <p:pos x="146" y="146"/>
    <p:text>Vllt. hier auch schon den zukünftigen Raum mit angeben oder beide Räume angeben.</p:text>
    <p:extLst>
      <p:ext uri="{C676402C-5697-4E1C-873F-D02D1690AC5C}">
        <p15:threadingInfo xmlns:p15="http://schemas.microsoft.com/office/powerpoint/2012/main" timeZoneBias="-60"/>
      </p:ext>
    </p:extLst>
  </p:cm>
  <p:cm authorId="5" dt="2017-03-28T13:26:09.107" idx="3">
    <p:pos x="146" y="282"/>
    <p:text>Gute Idee</p:text>
    <p:extLst>
      <p:ext uri="{C676402C-5697-4E1C-873F-D02D1690AC5C}">
        <p15:threadingInfo xmlns:p15="http://schemas.microsoft.com/office/powerpoint/2012/main" timeZoneBias="-120">
          <p15:parentCm authorId="4" idx="2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3-22T11:26:35.378" idx="5">
    <p:pos x="3521" y="505"/>
    <p:text>Aktualisieren!</p:text>
    <p:extLst>
      <p:ext uri="{C676402C-5697-4E1C-873F-D02D1690AC5C}">
        <p15:threadingInfo xmlns:p15="http://schemas.microsoft.com/office/powerpoint/2012/main" timeZoneBias="-60"/>
      </p:ext>
    </p:extLst>
  </p:cm>
  <p:cm authorId="5" dt="2017-03-28T13:44:48.292" idx="5">
    <p:pos x="10" y="10"/>
    <p:text>Größe der Bilder: H: 4,99cm ; B: 3,74cm</p:text>
    <p:extLst>
      <p:ext uri="{C676402C-5697-4E1C-873F-D02D1690AC5C}">
        <p15:threadingInfo xmlns:p15="http://schemas.microsoft.com/office/powerpoint/2012/main" timeZoneBias="-120"/>
      </p:ext>
    </p:extLst>
  </p:cm>
  <p:cm authorId="5" dt="2017-03-28T13:45:34.700" idx="7">
    <p:pos x="146" y="146"/>
    <p:text>Positionen: obenLinks: Ho: 0,7cm Ve: 4,31cm; untenLinks: Ho: 0,7cm Ve: 13,07cm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3-22T11:32:50.353" idx="7">
    <p:pos x="2645" y="1986"/>
    <p:text>http://www.studentenwerk-pb.de/gastronomie/speiseplaene/bistro-hotspot/: Ist Bistro Hotspot nicht vllt der Überbegriff für die aufgeführten Essensorte in dem Kasten rechts?</p:text>
    <p:extLst>
      <p:ext uri="{C676402C-5697-4E1C-873F-D02D1690AC5C}">
        <p15:threadingInfo xmlns:p15="http://schemas.microsoft.com/office/powerpoint/2012/main" timeZoneBias="-60"/>
      </p:ext>
    </p:extLst>
  </p:cm>
  <p:cm authorId="5" dt="2017-03-28T13:50:37.380" idx="8">
    <p:pos x="2645" y="2122"/>
    <p:text>Nein, das Bistro-Hotspot ist ein eigenes Angebot im HNI drüben</p:text>
    <p:extLst>
      <p:ext uri="{C676402C-5697-4E1C-873F-D02D1690AC5C}">
        <p15:threadingInfo xmlns:p15="http://schemas.microsoft.com/office/powerpoint/2012/main" timeZoneBias="-120">
          <p15:parentCm authorId="4" idx="7"/>
        </p15:threadingInfo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3-22T11:51:08.663" idx="12">
    <p:pos x="3818" y="2084"/>
    <p:text>Was ist mit E-Labor genau gemeint. die führen Laborpraktika ja nicht durch, oder?</p:text>
    <p:extLst>
      <p:ext uri="{C676402C-5697-4E1C-873F-D02D1690AC5C}">
        <p15:threadingInfo xmlns:p15="http://schemas.microsoft.com/office/powerpoint/2012/main" timeZoneBias="-60"/>
      </p:ext>
    </p:extLst>
  </p:cm>
  <p:cm authorId="5" dt="2017-03-28T13:56:25.618" idx="9">
    <p:pos x="3818" y="2220"/>
    <p:text>Ne, da haben die Studenten die Möglichkeit Messgeräte und so zu benutzen</p:text>
    <p:extLst>
      <p:ext uri="{C676402C-5697-4E1C-873F-D02D1690AC5C}">
        <p15:threadingInfo xmlns:p15="http://schemas.microsoft.com/office/powerpoint/2012/main" timeZoneBias="-120">
          <p15:parentCm authorId="4" idx="12"/>
        </p15:threadingInfo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3-22T11:55:39.145" idx="14">
    <p:pos x="5261" y="1669"/>
    <p:text>Passen die Zahlen alle noch? Vllt dazu schreiben, von wann die Studierendenzahlen sind.</p:text>
    <p:extLst>
      <p:ext uri="{C676402C-5697-4E1C-873F-D02D1690AC5C}">
        <p15:threadingInfo xmlns:p15="http://schemas.microsoft.com/office/powerpoint/2012/main" timeZoneBias="-60"/>
      </p:ext>
    </p:extLst>
  </p:cm>
  <p:cm authorId="5" dt="2017-03-28T14:00:04.500" idx="10">
    <p:pos x="5261" y="1805"/>
    <p:text>Wird geklärt!</p:text>
    <p:extLst>
      <p:ext uri="{C676402C-5697-4E1C-873F-D02D1690AC5C}">
        <p15:threadingInfo xmlns:p15="http://schemas.microsoft.com/office/powerpoint/2012/main" timeZoneBias="-120">
          <p15:parentCm authorId="4" idx="14"/>
        </p15:threadingInfo>
      </p:ext>
    </p:extLst>
  </p:cm>
  <p:cm authorId="5" dt="2017-04-04T14:30:35.210" idx="19">
    <p:pos x="5261" y="1941"/>
    <p:text>ist geklärt!</p:text>
    <p:extLst>
      <p:ext uri="{C676402C-5697-4E1C-873F-D02D1690AC5C}">
        <p15:threadingInfo xmlns:p15="http://schemas.microsoft.com/office/powerpoint/2012/main" timeZoneBias="-120">
          <p15:parentCm authorId="4" idx="14"/>
        </p15:threadingInfo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3-22T11:57:09.498" idx="15">
    <p:pos x="2779" y="2666"/>
    <p:text>Stimmen die Proffessorennamen alle noch?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3-22T11:58:00.010" idx="16">
    <p:pos x="5113" y="505"/>
    <p:text>Stimmen hier die Namen auch noch?</p:text>
    <p:extLst>
      <p:ext uri="{C676402C-5697-4E1C-873F-D02D1690AC5C}">
        <p15:threadingInfo xmlns:p15="http://schemas.microsoft.com/office/powerpoint/2012/main" timeZoneBias="-60"/>
      </p:ext>
    </p:extLst>
  </p:cm>
  <p:cm authorId="5" dt="2017-03-28T14:13:25.603" idx="11">
    <p:pos x="5113" y="641"/>
    <p:text>jetzt wieder!</p:text>
    <p:extLst>
      <p:ext uri="{C676402C-5697-4E1C-873F-D02D1690AC5C}">
        <p15:threadingInfo xmlns:p15="http://schemas.microsoft.com/office/powerpoint/2012/main" timeZoneBias="-120">
          <p15:parentCm authorId="4" idx="16"/>
        </p15:threadingInfo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17-03-22T12:00:07.886" idx="17">
    <p:pos x="5232" y="3254"/>
    <p:text>Gab es bei den Lehramtsstudiengängen jetzt vor kurzem eine Namensänderung?</p:text>
    <p:extLst>
      <p:ext uri="{C676402C-5697-4E1C-873F-D02D1690AC5C}">
        <p15:threadingInfo xmlns:p15="http://schemas.microsoft.com/office/powerpoint/2012/main" timeZoneBias="-60"/>
      </p:ext>
    </p:extLst>
  </p:cm>
  <p:cm authorId="5" dt="2017-03-28T14:30:09.333" idx="16">
    <p:pos x="5232" y="3390"/>
    <p:text>müsste so passen!</p:text>
    <p:extLst>
      <p:ext uri="{C676402C-5697-4E1C-873F-D02D1690AC5C}">
        <p15:threadingInfo xmlns:p15="http://schemas.microsoft.com/office/powerpoint/2012/main" timeZoneBias="-120">
          <p15:parentCm authorId="4" idx="17"/>
        </p15:threadingInfo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313AE1-BF2E-4289-B6F1-BEA40C1C482A}" type="doc">
      <dgm:prSet loTypeId="urn:microsoft.com/office/officeart/2005/8/layout/hChevron3" loCatId="process" qsTypeId="urn:microsoft.com/office/officeart/2005/8/quickstyle/simple1" qsCatId="simple" csTypeId="urn:microsoft.com/office/officeart/2005/8/colors/accent3_3" csCatId="accent3" phldr="1"/>
      <dgm:spPr/>
    </dgm:pt>
    <dgm:pt modelId="{3D25B00A-EF34-43E0-89CD-AC9EAB0E0DDB}">
      <dgm:prSet phldrT="[Text]"/>
      <dgm:spPr>
        <a:solidFill>
          <a:srgbClr val="212B52"/>
        </a:solidFill>
      </dgm:spPr>
      <dgm:t>
        <a:bodyPr/>
        <a:lstStyle/>
        <a:p>
          <a:r>
            <a:rPr lang="de-DE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Bachelor Lehramt am Berufskolleg</a:t>
          </a:r>
          <a:endParaRPr lang="de-DE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E77626F0-5AB7-4E56-94A3-B6EFDCDF4C64}" type="parTrans" cxnId="{8FB41BD5-4C84-4275-869B-CB4E7276F0FE}">
      <dgm:prSet/>
      <dgm:spPr/>
      <dgm:t>
        <a:bodyPr/>
        <a:lstStyle/>
        <a:p>
          <a:endParaRPr lang="de-DE"/>
        </a:p>
      </dgm:t>
    </dgm:pt>
    <dgm:pt modelId="{D6DE4D4C-5320-434C-B568-798927572D1A}" type="sibTrans" cxnId="{8FB41BD5-4C84-4275-869B-CB4E7276F0FE}">
      <dgm:prSet/>
      <dgm:spPr/>
      <dgm:t>
        <a:bodyPr/>
        <a:lstStyle/>
        <a:p>
          <a:endParaRPr lang="de-DE"/>
        </a:p>
      </dgm:t>
    </dgm:pt>
    <dgm:pt modelId="{5F9B0DA3-BD25-4ACF-99C3-81A851B79EBA}">
      <dgm:prSet phldrT="[Text]"/>
      <dgm:spPr>
        <a:solidFill>
          <a:srgbClr val="CECFCB"/>
        </a:solidFill>
      </dgm:spPr>
      <dgm:t>
        <a:bodyPr/>
        <a:lstStyle/>
        <a:p>
          <a:r>
            <a:rPr lang="de-DE" dirty="0" smtClean="0">
              <a:ln>
                <a:noFill/>
              </a:ln>
              <a:solidFill>
                <a:srgbClr val="212B52"/>
              </a:solidFill>
              <a:effectLst/>
              <a:latin typeface="Arial Narrow" panose="020B0606020202030204" pitchFamily="34" charset="0"/>
            </a:rPr>
            <a:t>Master Lehramt am Berufskolleg</a:t>
          </a:r>
          <a:endParaRPr lang="de-DE" dirty="0">
            <a:ln>
              <a:noFill/>
            </a:ln>
            <a:solidFill>
              <a:srgbClr val="212B52"/>
            </a:solidFill>
            <a:effectLst/>
            <a:latin typeface="Arial Narrow" panose="020B0606020202030204" pitchFamily="34" charset="0"/>
          </a:endParaRPr>
        </a:p>
      </dgm:t>
    </dgm:pt>
    <dgm:pt modelId="{08A4F638-EFF1-428E-9C4B-4969A0F6AB5E}" type="parTrans" cxnId="{8E49373F-A4A8-4BA5-A7A9-45E272EB8795}">
      <dgm:prSet/>
      <dgm:spPr/>
      <dgm:t>
        <a:bodyPr/>
        <a:lstStyle/>
        <a:p>
          <a:endParaRPr lang="de-DE"/>
        </a:p>
      </dgm:t>
    </dgm:pt>
    <dgm:pt modelId="{787E4178-CFD9-4A7B-83B9-1D620AA0880C}" type="sibTrans" cxnId="{8E49373F-A4A8-4BA5-A7A9-45E272EB8795}">
      <dgm:prSet/>
      <dgm:spPr/>
      <dgm:t>
        <a:bodyPr/>
        <a:lstStyle/>
        <a:p>
          <a:endParaRPr lang="de-DE"/>
        </a:p>
      </dgm:t>
    </dgm:pt>
    <dgm:pt modelId="{27C29FA6-BA67-458E-AF6E-11889AF3E977}">
      <dgm:prSet phldrT="[Text]"/>
      <dgm:spPr>
        <a:solidFill>
          <a:srgbClr val="212B52"/>
        </a:solidFill>
      </dgm:spPr>
      <dgm:t>
        <a:bodyPr/>
        <a:lstStyle/>
        <a:p>
          <a:r>
            <a:rPr lang="de-DE" b="0" dirty="0" smtClean="0">
              <a:latin typeface="Arial Narrow" panose="020B0606020202030204" pitchFamily="34" charset="0"/>
            </a:rPr>
            <a:t>Lehramtsstudiengang mit 2 Unterrichtsfächer</a:t>
          </a:r>
          <a:endParaRPr lang="de-DE" b="0" dirty="0">
            <a:latin typeface="Arial Narrow" panose="020B0606020202030204" pitchFamily="34" charset="0"/>
          </a:endParaRPr>
        </a:p>
      </dgm:t>
    </dgm:pt>
    <dgm:pt modelId="{BFC1A6CB-65DB-4985-AD69-D908D2A3EB72}" type="parTrans" cxnId="{3C082BE7-E740-40DC-ABF0-F844B965524B}">
      <dgm:prSet/>
      <dgm:spPr/>
      <dgm:t>
        <a:bodyPr/>
        <a:lstStyle/>
        <a:p>
          <a:endParaRPr lang="de-DE"/>
        </a:p>
      </dgm:t>
    </dgm:pt>
    <dgm:pt modelId="{E7F40702-396B-4DF6-9C90-AB516A67DB7A}" type="sibTrans" cxnId="{3C082BE7-E740-40DC-ABF0-F844B965524B}">
      <dgm:prSet/>
      <dgm:spPr/>
      <dgm:t>
        <a:bodyPr/>
        <a:lstStyle/>
        <a:p>
          <a:endParaRPr lang="de-DE"/>
        </a:p>
      </dgm:t>
    </dgm:pt>
    <dgm:pt modelId="{11710F82-4544-4C3C-B9F3-562374971C1C}">
      <dgm:prSet phldrT="[Text]"/>
      <dgm:spPr>
        <a:solidFill>
          <a:srgbClr val="212B52"/>
        </a:solidFill>
      </dgm:spPr>
      <dgm:t>
        <a:bodyPr/>
        <a:lstStyle/>
        <a:p>
          <a:r>
            <a:rPr lang="de-DE" b="0" dirty="0" smtClean="0">
              <a:latin typeface="Arial Narrow" panose="020B0606020202030204" pitchFamily="34" charset="0"/>
            </a:rPr>
            <a:t>Zweite Fremdsprache muss bis zur Anmeldung der BA- Arbeit nachgewiesen werden</a:t>
          </a:r>
          <a:endParaRPr lang="de-DE" b="0" dirty="0">
            <a:latin typeface="Arial Narrow" panose="020B0606020202030204" pitchFamily="34" charset="0"/>
          </a:endParaRPr>
        </a:p>
      </dgm:t>
    </dgm:pt>
    <dgm:pt modelId="{3745878B-A844-46DA-9D60-50F15091F426}" type="parTrans" cxnId="{75628B9A-3CB6-4DE6-967E-E96F28DB3D66}">
      <dgm:prSet/>
      <dgm:spPr/>
      <dgm:t>
        <a:bodyPr/>
        <a:lstStyle/>
        <a:p>
          <a:endParaRPr lang="de-DE"/>
        </a:p>
      </dgm:t>
    </dgm:pt>
    <dgm:pt modelId="{AF7B93ED-C9BC-460C-B830-647A45C5CD62}" type="sibTrans" cxnId="{75628B9A-3CB6-4DE6-967E-E96F28DB3D66}">
      <dgm:prSet/>
      <dgm:spPr/>
      <dgm:t>
        <a:bodyPr/>
        <a:lstStyle/>
        <a:p>
          <a:endParaRPr lang="de-DE"/>
        </a:p>
      </dgm:t>
    </dgm:pt>
    <dgm:pt modelId="{1E610266-334D-4507-AA50-38735B60BD41}">
      <dgm:prSet phldrT="[Text]"/>
      <dgm:spPr>
        <a:solidFill>
          <a:srgbClr val="212B52"/>
        </a:solidFill>
      </dgm:spPr>
      <dgm:t>
        <a:bodyPr/>
        <a:lstStyle/>
        <a:p>
          <a:r>
            <a:rPr lang="de-DE" b="0" dirty="0" smtClean="0">
              <a:latin typeface="Arial Narrow" panose="020B0606020202030204" pitchFamily="34" charset="0"/>
            </a:rPr>
            <a:t>Kein berufsqualifizierender Abschluss</a:t>
          </a:r>
          <a:endParaRPr lang="de-DE" b="0" dirty="0">
            <a:latin typeface="Arial Narrow" panose="020B0606020202030204" pitchFamily="34" charset="0"/>
          </a:endParaRPr>
        </a:p>
      </dgm:t>
    </dgm:pt>
    <dgm:pt modelId="{E5852E47-B77C-4D5D-A74D-AF994788330C}" type="parTrans" cxnId="{1C107F19-43C9-417E-92FE-C2AA17AC6112}">
      <dgm:prSet/>
      <dgm:spPr/>
      <dgm:t>
        <a:bodyPr/>
        <a:lstStyle/>
        <a:p>
          <a:endParaRPr lang="de-DE"/>
        </a:p>
      </dgm:t>
    </dgm:pt>
    <dgm:pt modelId="{14B4709F-9261-47DF-A1F9-2E5EF454A46D}" type="sibTrans" cxnId="{1C107F19-43C9-417E-92FE-C2AA17AC6112}">
      <dgm:prSet/>
      <dgm:spPr/>
      <dgm:t>
        <a:bodyPr/>
        <a:lstStyle/>
        <a:p>
          <a:endParaRPr lang="de-DE"/>
        </a:p>
      </dgm:t>
    </dgm:pt>
    <dgm:pt modelId="{AF95AA46-2886-4037-8CBD-DCF3483E660E}">
      <dgm:prSet phldrT="[Text]"/>
      <dgm:spPr>
        <a:solidFill>
          <a:srgbClr val="212B52"/>
        </a:solidFill>
      </dgm:spPr>
      <dgm:t>
        <a:bodyPr/>
        <a:lstStyle/>
        <a:p>
          <a:r>
            <a:rPr lang="de-DE" b="0" dirty="0" smtClean="0">
              <a:latin typeface="Arial Narrow" panose="020B0606020202030204" pitchFamily="34" charset="0"/>
            </a:rPr>
            <a:t>Abschluss: Bachelor </a:t>
          </a:r>
          <a:r>
            <a:rPr lang="de-DE" b="0" dirty="0" err="1" smtClean="0">
              <a:latin typeface="Arial Narrow" panose="020B0606020202030204" pitchFamily="34" charset="0"/>
            </a:rPr>
            <a:t>of</a:t>
          </a:r>
          <a:r>
            <a:rPr lang="de-DE" b="0" dirty="0" smtClean="0">
              <a:latin typeface="Arial Narrow" panose="020B0606020202030204" pitchFamily="34" charset="0"/>
            </a:rPr>
            <a:t> Education</a:t>
          </a:r>
          <a:endParaRPr lang="de-DE" b="0" dirty="0">
            <a:latin typeface="Arial Narrow" panose="020B0606020202030204" pitchFamily="34" charset="0"/>
          </a:endParaRPr>
        </a:p>
      </dgm:t>
    </dgm:pt>
    <dgm:pt modelId="{D09BC2BE-EE4E-40ED-AAEA-4B61C324C9A8}" type="parTrans" cxnId="{E89BB31A-24F7-4216-8663-0C2DC7963FA7}">
      <dgm:prSet/>
      <dgm:spPr/>
      <dgm:t>
        <a:bodyPr/>
        <a:lstStyle/>
        <a:p>
          <a:endParaRPr lang="de-DE"/>
        </a:p>
      </dgm:t>
    </dgm:pt>
    <dgm:pt modelId="{51B4C039-1286-4639-B53D-D7C9B32E6E53}" type="sibTrans" cxnId="{E89BB31A-24F7-4216-8663-0C2DC7963FA7}">
      <dgm:prSet/>
      <dgm:spPr/>
      <dgm:t>
        <a:bodyPr/>
        <a:lstStyle/>
        <a:p>
          <a:endParaRPr lang="de-DE"/>
        </a:p>
      </dgm:t>
    </dgm:pt>
    <dgm:pt modelId="{E44B5AA9-305F-4801-8B73-304804D9984A}">
      <dgm:prSet phldrT="[Text]"/>
      <dgm:spPr>
        <a:solidFill>
          <a:srgbClr val="CECFCB"/>
        </a:solidFill>
      </dgm:spPr>
      <dgm:t>
        <a:bodyPr/>
        <a:lstStyle/>
        <a:p>
          <a:r>
            <a:rPr lang="de-DE" dirty="0" smtClean="0">
              <a:ln>
                <a:noFill/>
              </a:ln>
              <a:solidFill>
                <a:srgbClr val="212B52"/>
              </a:solidFill>
              <a:effectLst/>
              <a:latin typeface="Arial Narrow" panose="020B0606020202030204" pitchFamily="34" charset="0"/>
            </a:rPr>
            <a:t>Abschluss: Master </a:t>
          </a:r>
          <a:r>
            <a:rPr lang="de-DE" dirty="0" err="1" smtClean="0">
              <a:ln>
                <a:noFill/>
              </a:ln>
              <a:solidFill>
                <a:srgbClr val="212B52"/>
              </a:solidFill>
              <a:effectLst/>
              <a:latin typeface="Arial Narrow" panose="020B0606020202030204" pitchFamily="34" charset="0"/>
            </a:rPr>
            <a:t>of</a:t>
          </a:r>
          <a:r>
            <a:rPr lang="de-DE" dirty="0" smtClean="0">
              <a:ln>
                <a:noFill/>
              </a:ln>
              <a:solidFill>
                <a:srgbClr val="212B52"/>
              </a:solidFill>
              <a:effectLst/>
              <a:latin typeface="Arial Narrow" panose="020B0606020202030204" pitchFamily="34" charset="0"/>
            </a:rPr>
            <a:t> Education</a:t>
          </a:r>
          <a:endParaRPr lang="de-DE" dirty="0">
            <a:ln>
              <a:noFill/>
            </a:ln>
            <a:solidFill>
              <a:srgbClr val="212B52"/>
            </a:solidFill>
            <a:effectLst/>
            <a:latin typeface="Arial Narrow" panose="020B0606020202030204" pitchFamily="34" charset="0"/>
          </a:endParaRPr>
        </a:p>
      </dgm:t>
    </dgm:pt>
    <dgm:pt modelId="{A868C3CF-502B-4483-A893-0CA5EF9D4570}" type="parTrans" cxnId="{87ACFA04-EDCC-40BD-9627-9FF1DF7C640F}">
      <dgm:prSet/>
      <dgm:spPr/>
      <dgm:t>
        <a:bodyPr/>
        <a:lstStyle/>
        <a:p>
          <a:endParaRPr lang="de-DE"/>
        </a:p>
      </dgm:t>
    </dgm:pt>
    <dgm:pt modelId="{11464BF5-E010-41B6-8C43-BA991A9BCBA7}" type="sibTrans" cxnId="{87ACFA04-EDCC-40BD-9627-9FF1DF7C640F}">
      <dgm:prSet/>
      <dgm:spPr/>
      <dgm:t>
        <a:bodyPr/>
        <a:lstStyle/>
        <a:p>
          <a:endParaRPr lang="de-DE"/>
        </a:p>
      </dgm:t>
    </dgm:pt>
    <dgm:pt modelId="{5CDC40D1-B782-499E-8DB2-0D0D536BCE59}">
      <dgm:prSet phldrT="[Text]"/>
      <dgm:spPr>
        <a:solidFill>
          <a:srgbClr val="CECFCB"/>
        </a:solidFill>
      </dgm:spPr>
      <dgm:t>
        <a:bodyPr/>
        <a:lstStyle/>
        <a:p>
          <a:r>
            <a:rPr lang="de-DE" dirty="0" smtClean="0">
              <a:ln>
                <a:noFill/>
              </a:ln>
              <a:solidFill>
                <a:srgbClr val="212B52"/>
              </a:solidFill>
              <a:effectLst/>
              <a:latin typeface="Arial Narrow" panose="020B0606020202030204" pitchFamily="34" charset="0"/>
            </a:rPr>
            <a:t>Konsekutiver Studiengang auf dem Bachelor- Studiengang Lehramt Berufskolleg</a:t>
          </a:r>
          <a:endParaRPr lang="de-DE" dirty="0">
            <a:ln>
              <a:noFill/>
            </a:ln>
            <a:solidFill>
              <a:srgbClr val="212B52"/>
            </a:solidFill>
            <a:effectLst/>
            <a:latin typeface="Arial Narrow" panose="020B0606020202030204" pitchFamily="34" charset="0"/>
          </a:endParaRPr>
        </a:p>
      </dgm:t>
    </dgm:pt>
    <dgm:pt modelId="{B7AA4F12-4B5B-4875-BB03-0C59AAD705FE}" type="parTrans" cxnId="{A9F86BCA-7FAF-4622-A146-58E8A7A92052}">
      <dgm:prSet/>
      <dgm:spPr/>
      <dgm:t>
        <a:bodyPr/>
        <a:lstStyle/>
        <a:p>
          <a:endParaRPr lang="de-DE"/>
        </a:p>
      </dgm:t>
    </dgm:pt>
    <dgm:pt modelId="{7BFCAAA1-780A-4F2B-8120-1AFDD4A76F64}" type="sibTrans" cxnId="{A9F86BCA-7FAF-4622-A146-58E8A7A92052}">
      <dgm:prSet/>
      <dgm:spPr/>
      <dgm:t>
        <a:bodyPr/>
        <a:lstStyle/>
        <a:p>
          <a:endParaRPr lang="de-DE"/>
        </a:p>
      </dgm:t>
    </dgm:pt>
    <dgm:pt modelId="{FD300405-76AA-4D27-B793-257A294CFF5E}" type="pres">
      <dgm:prSet presAssocID="{E0313AE1-BF2E-4289-B6F1-BEA40C1C482A}" presName="Name0" presStyleCnt="0">
        <dgm:presLayoutVars>
          <dgm:dir/>
          <dgm:resizeHandles val="exact"/>
        </dgm:presLayoutVars>
      </dgm:prSet>
      <dgm:spPr/>
    </dgm:pt>
    <dgm:pt modelId="{AE0F987B-8C86-42BC-B9BE-E75111BE64A9}" type="pres">
      <dgm:prSet presAssocID="{3D25B00A-EF34-43E0-89CD-AC9EAB0E0DDB}" presName="parAndCh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B096F5-9219-45E0-9A2F-58806B4646F6}" type="pres">
      <dgm:prSet presAssocID="{D6DE4D4C-5320-434C-B568-798927572D1A}" presName="parAndChSpace" presStyleCnt="0"/>
      <dgm:spPr/>
    </dgm:pt>
    <dgm:pt modelId="{0DA5050C-897D-4E58-AC98-99E48066021C}" type="pres">
      <dgm:prSet presAssocID="{5F9B0DA3-BD25-4ACF-99C3-81A851B79EBA}" presName="parAndCh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C107F19-43C9-417E-92FE-C2AA17AC6112}" srcId="{3D25B00A-EF34-43E0-89CD-AC9EAB0E0DDB}" destId="{1E610266-334D-4507-AA50-38735B60BD41}" srcOrd="3" destOrd="0" parTransId="{E5852E47-B77C-4D5D-A74D-AF994788330C}" sibTransId="{14B4709F-9261-47DF-A1F9-2E5EF454A46D}"/>
    <dgm:cxn modelId="{B5CC1F18-3128-4616-ADC3-2F896394E045}" type="presOf" srcId="{5F9B0DA3-BD25-4ACF-99C3-81A851B79EBA}" destId="{0DA5050C-897D-4E58-AC98-99E48066021C}" srcOrd="0" destOrd="0" presId="urn:microsoft.com/office/officeart/2005/8/layout/hChevron3"/>
    <dgm:cxn modelId="{2C8DD9C2-8FC6-4D2F-9A82-678205C672D3}" type="presOf" srcId="{AF95AA46-2886-4037-8CBD-DCF3483E660E}" destId="{AE0F987B-8C86-42BC-B9BE-E75111BE64A9}" srcOrd="0" destOrd="1" presId="urn:microsoft.com/office/officeart/2005/8/layout/hChevron3"/>
    <dgm:cxn modelId="{87ACFA04-EDCC-40BD-9627-9FF1DF7C640F}" srcId="{5F9B0DA3-BD25-4ACF-99C3-81A851B79EBA}" destId="{E44B5AA9-305F-4801-8B73-304804D9984A}" srcOrd="0" destOrd="0" parTransId="{A868C3CF-502B-4483-A893-0CA5EF9D4570}" sibTransId="{11464BF5-E010-41B6-8C43-BA991A9BCBA7}"/>
    <dgm:cxn modelId="{B2DB04DC-1BFE-44EA-99C4-44F9648565A9}" type="presOf" srcId="{3D25B00A-EF34-43E0-89CD-AC9EAB0E0DDB}" destId="{AE0F987B-8C86-42BC-B9BE-E75111BE64A9}" srcOrd="0" destOrd="0" presId="urn:microsoft.com/office/officeart/2005/8/layout/hChevron3"/>
    <dgm:cxn modelId="{8FB41BD5-4C84-4275-869B-CB4E7276F0FE}" srcId="{E0313AE1-BF2E-4289-B6F1-BEA40C1C482A}" destId="{3D25B00A-EF34-43E0-89CD-AC9EAB0E0DDB}" srcOrd="0" destOrd="0" parTransId="{E77626F0-5AB7-4E56-94A3-B6EFDCDF4C64}" sibTransId="{D6DE4D4C-5320-434C-B568-798927572D1A}"/>
    <dgm:cxn modelId="{75628B9A-3CB6-4DE6-967E-E96F28DB3D66}" srcId="{3D25B00A-EF34-43E0-89CD-AC9EAB0E0DDB}" destId="{11710F82-4544-4C3C-B9F3-562374971C1C}" srcOrd="2" destOrd="0" parTransId="{3745878B-A844-46DA-9D60-50F15091F426}" sibTransId="{AF7B93ED-C9BC-460C-B830-647A45C5CD62}"/>
    <dgm:cxn modelId="{7B0ABDA5-CBF1-41D6-AE43-EBE46FC4CDFF}" type="presOf" srcId="{5CDC40D1-B782-499E-8DB2-0D0D536BCE59}" destId="{0DA5050C-897D-4E58-AC98-99E48066021C}" srcOrd="0" destOrd="2" presId="urn:microsoft.com/office/officeart/2005/8/layout/hChevron3"/>
    <dgm:cxn modelId="{8E49373F-A4A8-4BA5-A7A9-45E272EB8795}" srcId="{E0313AE1-BF2E-4289-B6F1-BEA40C1C482A}" destId="{5F9B0DA3-BD25-4ACF-99C3-81A851B79EBA}" srcOrd="1" destOrd="0" parTransId="{08A4F638-EFF1-428E-9C4B-4969A0F6AB5E}" sibTransId="{787E4178-CFD9-4A7B-83B9-1D620AA0880C}"/>
    <dgm:cxn modelId="{E89BB31A-24F7-4216-8663-0C2DC7963FA7}" srcId="{3D25B00A-EF34-43E0-89CD-AC9EAB0E0DDB}" destId="{AF95AA46-2886-4037-8CBD-DCF3483E660E}" srcOrd="0" destOrd="0" parTransId="{D09BC2BE-EE4E-40ED-AAEA-4B61C324C9A8}" sibTransId="{51B4C039-1286-4639-B53D-D7C9B32E6E53}"/>
    <dgm:cxn modelId="{281E5FC2-42B5-4DDD-9C34-765D7EA6802F}" type="presOf" srcId="{27C29FA6-BA67-458E-AF6E-11889AF3E977}" destId="{AE0F987B-8C86-42BC-B9BE-E75111BE64A9}" srcOrd="0" destOrd="2" presId="urn:microsoft.com/office/officeart/2005/8/layout/hChevron3"/>
    <dgm:cxn modelId="{6E746F3B-738C-4804-971E-C8CC648F01B6}" type="presOf" srcId="{1E610266-334D-4507-AA50-38735B60BD41}" destId="{AE0F987B-8C86-42BC-B9BE-E75111BE64A9}" srcOrd="0" destOrd="4" presId="urn:microsoft.com/office/officeart/2005/8/layout/hChevron3"/>
    <dgm:cxn modelId="{F53E8DA4-7187-456D-9EF0-C79486578C3C}" type="presOf" srcId="{E44B5AA9-305F-4801-8B73-304804D9984A}" destId="{0DA5050C-897D-4E58-AC98-99E48066021C}" srcOrd="0" destOrd="1" presId="urn:microsoft.com/office/officeart/2005/8/layout/hChevron3"/>
    <dgm:cxn modelId="{66ACB59B-5241-4991-A34A-BAFC36EB6FEE}" type="presOf" srcId="{E0313AE1-BF2E-4289-B6F1-BEA40C1C482A}" destId="{FD300405-76AA-4D27-B793-257A294CFF5E}" srcOrd="0" destOrd="0" presId="urn:microsoft.com/office/officeart/2005/8/layout/hChevron3"/>
    <dgm:cxn modelId="{5013F013-94DD-4525-B39F-C7A243C61E45}" type="presOf" srcId="{11710F82-4544-4C3C-B9F3-562374971C1C}" destId="{AE0F987B-8C86-42BC-B9BE-E75111BE64A9}" srcOrd="0" destOrd="3" presId="urn:microsoft.com/office/officeart/2005/8/layout/hChevron3"/>
    <dgm:cxn modelId="{3C082BE7-E740-40DC-ABF0-F844B965524B}" srcId="{3D25B00A-EF34-43E0-89CD-AC9EAB0E0DDB}" destId="{27C29FA6-BA67-458E-AF6E-11889AF3E977}" srcOrd="1" destOrd="0" parTransId="{BFC1A6CB-65DB-4985-AD69-D908D2A3EB72}" sibTransId="{E7F40702-396B-4DF6-9C90-AB516A67DB7A}"/>
    <dgm:cxn modelId="{A9F86BCA-7FAF-4622-A146-58E8A7A92052}" srcId="{5F9B0DA3-BD25-4ACF-99C3-81A851B79EBA}" destId="{5CDC40D1-B782-499E-8DB2-0D0D536BCE59}" srcOrd="1" destOrd="0" parTransId="{B7AA4F12-4B5B-4875-BB03-0C59AAD705FE}" sibTransId="{7BFCAAA1-780A-4F2B-8120-1AFDD4A76F64}"/>
    <dgm:cxn modelId="{513E6BBB-AFF9-4749-BF5A-7514FD6E8EF1}" type="presParOf" srcId="{FD300405-76AA-4D27-B793-257A294CFF5E}" destId="{AE0F987B-8C86-42BC-B9BE-E75111BE64A9}" srcOrd="0" destOrd="0" presId="urn:microsoft.com/office/officeart/2005/8/layout/hChevron3"/>
    <dgm:cxn modelId="{2EF4E9A3-AC23-425B-AE3D-4642C4E7A236}" type="presParOf" srcId="{FD300405-76AA-4D27-B793-257A294CFF5E}" destId="{C1B096F5-9219-45E0-9A2F-58806B4646F6}" srcOrd="1" destOrd="0" presId="urn:microsoft.com/office/officeart/2005/8/layout/hChevron3"/>
    <dgm:cxn modelId="{58201E94-F773-49E2-BC5E-DA32F4FBCFF2}" type="presParOf" srcId="{FD300405-76AA-4D27-B793-257A294CFF5E}" destId="{0DA5050C-897D-4E58-AC98-99E48066021C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0313AE1-BF2E-4289-B6F1-BEA40C1C482A}" type="doc">
      <dgm:prSet loTypeId="urn:microsoft.com/office/officeart/2005/8/layout/hChevron3" loCatId="process" qsTypeId="urn:microsoft.com/office/officeart/2005/8/quickstyle/simple1" qsCatId="simple" csTypeId="urn:microsoft.com/office/officeart/2005/8/colors/accent3_3" csCatId="accent3" phldr="1"/>
      <dgm:spPr/>
    </dgm:pt>
    <dgm:pt modelId="{3D25B00A-EF34-43E0-89CD-AC9EAB0E0DDB}">
      <dgm:prSet phldrT="[Text]"/>
      <dgm:spPr>
        <a:solidFill>
          <a:srgbClr val="212B52"/>
        </a:solidFill>
      </dgm:spPr>
      <dgm:t>
        <a:bodyPr/>
        <a:lstStyle/>
        <a:p>
          <a:r>
            <a:rPr lang="de-DE" sz="24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Bachelor Elektrotechnik mit EW</a:t>
          </a:r>
          <a:endParaRPr lang="de-DE" sz="24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</dgm:t>
    </dgm:pt>
    <dgm:pt modelId="{E77626F0-5AB7-4E56-94A3-B6EFDCDF4C64}" type="parTrans" cxnId="{8FB41BD5-4C84-4275-869B-CB4E7276F0FE}">
      <dgm:prSet/>
      <dgm:spPr/>
      <dgm:t>
        <a:bodyPr/>
        <a:lstStyle/>
        <a:p>
          <a:endParaRPr lang="de-DE"/>
        </a:p>
      </dgm:t>
    </dgm:pt>
    <dgm:pt modelId="{D6DE4D4C-5320-434C-B568-798927572D1A}" type="sibTrans" cxnId="{8FB41BD5-4C84-4275-869B-CB4E7276F0FE}">
      <dgm:prSet/>
      <dgm:spPr/>
      <dgm:t>
        <a:bodyPr/>
        <a:lstStyle/>
        <a:p>
          <a:endParaRPr lang="de-DE"/>
        </a:p>
      </dgm:t>
    </dgm:pt>
    <dgm:pt modelId="{5F9B0DA3-BD25-4ACF-99C3-81A851B79EBA}">
      <dgm:prSet phldrT="[Text]"/>
      <dgm:spPr>
        <a:solidFill>
          <a:srgbClr val="CECFCB"/>
        </a:solidFill>
      </dgm:spPr>
      <dgm:t>
        <a:bodyPr/>
        <a:lstStyle/>
        <a:p>
          <a:r>
            <a:rPr lang="de-DE" dirty="0" smtClean="0">
              <a:solidFill>
                <a:srgbClr val="212B52"/>
              </a:solidFill>
              <a:effectLst/>
              <a:latin typeface="Arial Narrow" panose="020B0606020202030204" pitchFamily="34" charset="0"/>
            </a:rPr>
            <a:t>Master Lehramt am Berufskolleg Elektrotechnik (mit </a:t>
          </a:r>
          <a:r>
            <a:rPr lang="de-DE" dirty="0" err="1" smtClean="0">
              <a:solidFill>
                <a:srgbClr val="212B52"/>
              </a:solidFill>
              <a:effectLst/>
              <a:latin typeface="Arial Narrow" panose="020B0606020202030204" pitchFamily="34" charset="0"/>
            </a:rPr>
            <a:t>Schwerp</a:t>
          </a:r>
          <a:r>
            <a:rPr lang="de-DE" dirty="0" smtClean="0">
              <a:solidFill>
                <a:srgbClr val="212B52"/>
              </a:solidFill>
              <a:effectLst/>
              <a:latin typeface="Arial Narrow" panose="020B0606020202030204" pitchFamily="34" charset="0"/>
            </a:rPr>
            <a:t>.)</a:t>
          </a:r>
          <a:endParaRPr lang="de-DE" dirty="0">
            <a:solidFill>
              <a:srgbClr val="212B52"/>
            </a:solidFill>
            <a:effectLst/>
            <a:latin typeface="Arial Narrow" panose="020B0606020202030204" pitchFamily="34" charset="0"/>
          </a:endParaRPr>
        </a:p>
      </dgm:t>
    </dgm:pt>
    <dgm:pt modelId="{08A4F638-EFF1-428E-9C4B-4969A0F6AB5E}" type="parTrans" cxnId="{8E49373F-A4A8-4BA5-A7A9-45E272EB8795}">
      <dgm:prSet/>
      <dgm:spPr/>
      <dgm:t>
        <a:bodyPr/>
        <a:lstStyle/>
        <a:p>
          <a:endParaRPr lang="de-DE"/>
        </a:p>
      </dgm:t>
    </dgm:pt>
    <dgm:pt modelId="{787E4178-CFD9-4A7B-83B9-1D620AA0880C}" type="sibTrans" cxnId="{8E49373F-A4A8-4BA5-A7A9-45E272EB8795}">
      <dgm:prSet/>
      <dgm:spPr/>
      <dgm:t>
        <a:bodyPr/>
        <a:lstStyle/>
        <a:p>
          <a:endParaRPr lang="de-DE"/>
        </a:p>
      </dgm:t>
    </dgm:pt>
    <dgm:pt modelId="{27C29FA6-BA67-458E-AF6E-11889AF3E977}">
      <dgm:prSet phldrT="[Text]" custT="1"/>
      <dgm:spPr>
        <a:solidFill>
          <a:srgbClr val="212B52"/>
        </a:solidFill>
      </dgm:spPr>
      <dgm:t>
        <a:bodyPr/>
        <a:lstStyle/>
        <a:p>
          <a:r>
            <a:rPr lang="de-DE" sz="1700" b="0" dirty="0" smtClean="0">
              <a:latin typeface="Arial Narrow" panose="020B0606020202030204" pitchFamily="34" charset="0"/>
            </a:rPr>
            <a:t>Im Vertiefungsstudium werden Wahlpflichtfächer durch erziehungswissenschaftliche Anteile ersetzt</a:t>
          </a:r>
          <a:endParaRPr lang="de-DE" sz="1700" b="0" dirty="0">
            <a:latin typeface="Arial Narrow" panose="020B0606020202030204" pitchFamily="34" charset="0"/>
          </a:endParaRPr>
        </a:p>
      </dgm:t>
    </dgm:pt>
    <dgm:pt modelId="{BFC1A6CB-65DB-4985-AD69-D908D2A3EB72}" type="parTrans" cxnId="{3C082BE7-E740-40DC-ABF0-F844B965524B}">
      <dgm:prSet/>
      <dgm:spPr/>
      <dgm:t>
        <a:bodyPr/>
        <a:lstStyle/>
        <a:p>
          <a:endParaRPr lang="de-DE"/>
        </a:p>
      </dgm:t>
    </dgm:pt>
    <dgm:pt modelId="{E7F40702-396B-4DF6-9C90-AB516A67DB7A}" type="sibTrans" cxnId="{3C082BE7-E740-40DC-ABF0-F844B965524B}">
      <dgm:prSet/>
      <dgm:spPr/>
      <dgm:t>
        <a:bodyPr/>
        <a:lstStyle/>
        <a:p>
          <a:endParaRPr lang="de-DE"/>
        </a:p>
      </dgm:t>
    </dgm:pt>
    <dgm:pt modelId="{1E610266-334D-4507-AA50-38735B60BD41}">
      <dgm:prSet phldrT="[Text]" custT="1"/>
      <dgm:spPr>
        <a:solidFill>
          <a:srgbClr val="212B52"/>
        </a:solidFill>
      </dgm:spPr>
      <dgm:t>
        <a:bodyPr/>
        <a:lstStyle/>
        <a:p>
          <a:r>
            <a:rPr lang="de-DE" sz="1700" b="0" dirty="0" smtClean="0">
              <a:latin typeface="Arial Narrow" panose="020B0606020202030204" pitchFamily="34" charset="0"/>
            </a:rPr>
            <a:t>Berufsqualifizierender Abschluss</a:t>
          </a:r>
          <a:endParaRPr lang="de-DE" sz="1700" b="0" dirty="0">
            <a:latin typeface="Arial Narrow" panose="020B0606020202030204" pitchFamily="34" charset="0"/>
          </a:endParaRPr>
        </a:p>
      </dgm:t>
    </dgm:pt>
    <dgm:pt modelId="{E5852E47-B77C-4D5D-A74D-AF994788330C}" type="parTrans" cxnId="{1C107F19-43C9-417E-92FE-C2AA17AC6112}">
      <dgm:prSet/>
      <dgm:spPr/>
      <dgm:t>
        <a:bodyPr/>
        <a:lstStyle/>
        <a:p>
          <a:endParaRPr lang="de-DE"/>
        </a:p>
      </dgm:t>
    </dgm:pt>
    <dgm:pt modelId="{14B4709F-9261-47DF-A1F9-2E5EF454A46D}" type="sibTrans" cxnId="{1C107F19-43C9-417E-92FE-C2AA17AC6112}">
      <dgm:prSet/>
      <dgm:spPr/>
      <dgm:t>
        <a:bodyPr/>
        <a:lstStyle/>
        <a:p>
          <a:endParaRPr lang="de-DE"/>
        </a:p>
      </dgm:t>
    </dgm:pt>
    <dgm:pt modelId="{AF95AA46-2886-4037-8CBD-DCF3483E660E}">
      <dgm:prSet phldrT="[Text]" custT="1"/>
      <dgm:spPr>
        <a:solidFill>
          <a:srgbClr val="212B52"/>
        </a:solidFill>
      </dgm:spPr>
      <dgm:t>
        <a:bodyPr/>
        <a:lstStyle/>
        <a:p>
          <a:r>
            <a:rPr lang="de-DE" sz="1700" b="0" dirty="0" smtClean="0">
              <a:latin typeface="Arial Narrow" panose="020B0606020202030204" pitchFamily="34" charset="0"/>
            </a:rPr>
            <a:t>Abschluss: Bachelor </a:t>
          </a:r>
          <a:r>
            <a:rPr lang="de-DE" sz="1700" b="0" dirty="0" err="1" smtClean="0">
              <a:latin typeface="Arial Narrow" panose="020B0606020202030204" pitchFamily="34" charset="0"/>
            </a:rPr>
            <a:t>of</a:t>
          </a:r>
          <a:r>
            <a:rPr lang="de-DE" sz="1700" b="0" dirty="0" smtClean="0">
              <a:latin typeface="Arial Narrow" panose="020B0606020202030204" pitchFamily="34" charset="0"/>
            </a:rPr>
            <a:t> Science</a:t>
          </a:r>
          <a:endParaRPr lang="de-DE" sz="1700" b="0" dirty="0">
            <a:latin typeface="Arial Narrow" panose="020B0606020202030204" pitchFamily="34" charset="0"/>
          </a:endParaRPr>
        </a:p>
      </dgm:t>
    </dgm:pt>
    <dgm:pt modelId="{D09BC2BE-EE4E-40ED-AAEA-4B61C324C9A8}" type="parTrans" cxnId="{E89BB31A-24F7-4216-8663-0C2DC7963FA7}">
      <dgm:prSet/>
      <dgm:spPr/>
      <dgm:t>
        <a:bodyPr/>
        <a:lstStyle/>
        <a:p>
          <a:endParaRPr lang="de-DE"/>
        </a:p>
      </dgm:t>
    </dgm:pt>
    <dgm:pt modelId="{51B4C039-1286-4639-B53D-D7C9B32E6E53}" type="sibTrans" cxnId="{E89BB31A-24F7-4216-8663-0C2DC7963FA7}">
      <dgm:prSet/>
      <dgm:spPr/>
      <dgm:t>
        <a:bodyPr/>
        <a:lstStyle/>
        <a:p>
          <a:endParaRPr lang="de-DE"/>
        </a:p>
      </dgm:t>
    </dgm:pt>
    <dgm:pt modelId="{E44B5AA9-305F-4801-8B73-304804D9984A}">
      <dgm:prSet phldrT="[Text]"/>
      <dgm:spPr>
        <a:solidFill>
          <a:srgbClr val="CECFCB"/>
        </a:solidFill>
      </dgm:spPr>
      <dgm:t>
        <a:bodyPr/>
        <a:lstStyle/>
        <a:p>
          <a:r>
            <a:rPr lang="de-DE" dirty="0" smtClean="0">
              <a:solidFill>
                <a:srgbClr val="212B52"/>
              </a:solidFill>
              <a:effectLst/>
              <a:latin typeface="Arial Narrow" panose="020B0606020202030204" pitchFamily="34" charset="0"/>
            </a:rPr>
            <a:t>Abschluss: Master </a:t>
          </a:r>
          <a:r>
            <a:rPr lang="de-DE" dirty="0" err="1" smtClean="0">
              <a:solidFill>
                <a:srgbClr val="212B52"/>
              </a:solidFill>
              <a:effectLst/>
              <a:latin typeface="Arial Narrow" panose="020B0606020202030204" pitchFamily="34" charset="0"/>
            </a:rPr>
            <a:t>of</a:t>
          </a:r>
          <a:r>
            <a:rPr lang="de-DE" dirty="0" smtClean="0">
              <a:solidFill>
                <a:srgbClr val="212B52"/>
              </a:solidFill>
              <a:effectLst/>
              <a:latin typeface="Arial Narrow" panose="020B0606020202030204" pitchFamily="34" charset="0"/>
            </a:rPr>
            <a:t> Education</a:t>
          </a:r>
          <a:endParaRPr lang="de-DE" dirty="0">
            <a:solidFill>
              <a:srgbClr val="212B52"/>
            </a:solidFill>
            <a:effectLst/>
            <a:latin typeface="Arial Narrow" panose="020B0606020202030204" pitchFamily="34" charset="0"/>
          </a:endParaRPr>
        </a:p>
      </dgm:t>
    </dgm:pt>
    <dgm:pt modelId="{A868C3CF-502B-4483-A893-0CA5EF9D4570}" type="parTrans" cxnId="{87ACFA04-EDCC-40BD-9627-9FF1DF7C640F}">
      <dgm:prSet/>
      <dgm:spPr/>
      <dgm:t>
        <a:bodyPr/>
        <a:lstStyle/>
        <a:p>
          <a:endParaRPr lang="de-DE"/>
        </a:p>
      </dgm:t>
    </dgm:pt>
    <dgm:pt modelId="{11464BF5-E010-41B6-8C43-BA991A9BCBA7}" type="sibTrans" cxnId="{87ACFA04-EDCC-40BD-9627-9FF1DF7C640F}">
      <dgm:prSet/>
      <dgm:spPr/>
      <dgm:t>
        <a:bodyPr/>
        <a:lstStyle/>
        <a:p>
          <a:endParaRPr lang="de-DE"/>
        </a:p>
      </dgm:t>
    </dgm:pt>
    <dgm:pt modelId="{5CDC40D1-B782-499E-8DB2-0D0D536BCE59}">
      <dgm:prSet phldrT="[Text]"/>
      <dgm:spPr>
        <a:solidFill>
          <a:srgbClr val="CECFCB"/>
        </a:solidFill>
      </dgm:spPr>
      <dgm:t>
        <a:bodyPr/>
        <a:lstStyle/>
        <a:p>
          <a:r>
            <a:rPr lang="de-DE" dirty="0" smtClean="0">
              <a:solidFill>
                <a:srgbClr val="212B52"/>
              </a:solidFill>
              <a:effectLst/>
              <a:latin typeface="Arial Narrow" panose="020B0606020202030204" pitchFamily="34" charset="0"/>
            </a:rPr>
            <a:t>Große berufliche Fachrichtung Elektrotechnik, kleine berufliche Fachrichtung Informationstechnik oder Automatisierungstechnik</a:t>
          </a:r>
          <a:endParaRPr lang="de-DE" dirty="0">
            <a:solidFill>
              <a:srgbClr val="212B52"/>
            </a:solidFill>
            <a:effectLst/>
            <a:latin typeface="Arial Narrow" panose="020B0606020202030204" pitchFamily="34" charset="0"/>
          </a:endParaRPr>
        </a:p>
      </dgm:t>
    </dgm:pt>
    <dgm:pt modelId="{B7AA4F12-4B5B-4875-BB03-0C59AAD705FE}" type="parTrans" cxnId="{A9F86BCA-7FAF-4622-A146-58E8A7A92052}">
      <dgm:prSet/>
      <dgm:spPr/>
      <dgm:t>
        <a:bodyPr/>
        <a:lstStyle/>
        <a:p>
          <a:endParaRPr lang="de-DE"/>
        </a:p>
      </dgm:t>
    </dgm:pt>
    <dgm:pt modelId="{7BFCAAA1-780A-4F2B-8120-1AFDD4A76F64}" type="sibTrans" cxnId="{A9F86BCA-7FAF-4622-A146-58E8A7A92052}">
      <dgm:prSet/>
      <dgm:spPr/>
      <dgm:t>
        <a:bodyPr/>
        <a:lstStyle/>
        <a:p>
          <a:endParaRPr lang="de-DE"/>
        </a:p>
      </dgm:t>
    </dgm:pt>
    <dgm:pt modelId="{FD300405-76AA-4D27-B793-257A294CFF5E}" type="pres">
      <dgm:prSet presAssocID="{E0313AE1-BF2E-4289-B6F1-BEA40C1C482A}" presName="Name0" presStyleCnt="0">
        <dgm:presLayoutVars>
          <dgm:dir/>
          <dgm:resizeHandles val="exact"/>
        </dgm:presLayoutVars>
      </dgm:prSet>
      <dgm:spPr/>
    </dgm:pt>
    <dgm:pt modelId="{AE0F987B-8C86-42BC-B9BE-E75111BE64A9}" type="pres">
      <dgm:prSet presAssocID="{3D25B00A-EF34-43E0-89CD-AC9EAB0E0DDB}" presName="parAndCh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1B096F5-9219-45E0-9A2F-58806B4646F6}" type="pres">
      <dgm:prSet presAssocID="{D6DE4D4C-5320-434C-B568-798927572D1A}" presName="parAndChSpace" presStyleCnt="0"/>
      <dgm:spPr/>
    </dgm:pt>
    <dgm:pt modelId="{0DA5050C-897D-4E58-AC98-99E48066021C}" type="pres">
      <dgm:prSet presAssocID="{5F9B0DA3-BD25-4ACF-99C3-81A851B79EBA}" presName="parAndCh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C107F19-43C9-417E-92FE-C2AA17AC6112}" srcId="{3D25B00A-EF34-43E0-89CD-AC9EAB0E0DDB}" destId="{1E610266-334D-4507-AA50-38735B60BD41}" srcOrd="2" destOrd="0" parTransId="{E5852E47-B77C-4D5D-A74D-AF994788330C}" sibTransId="{14B4709F-9261-47DF-A1F9-2E5EF454A46D}"/>
    <dgm:cxn modelId="{06E2F28D-F040-4287-9D4D-C1D30E51FAE5}" type="presOf" srcId="{27C29FA6-BA67-458E-AF6E-11889AF3E977}" destId="{AE0F987B-8C86-42BC-B9BE-E75111BE64A9}" srcOrd="0" destOrd="2" presId="urn:microsoft.com/office/officeart/2005/8/layout/hChevron3"/>
    <dgm:cxn modelId="{2144A662-D4E9-461D-B58F-A36F0EF926B4}" type="presOf" srcId="{1E610266-334D-4507-AA50-38735B60BD41}" destId="{AE0F987B-8C86-42BC-B9BE-E75111BE64A9}" srcOrd="0" destOrd="3" presId="urn:microsoft.com/office/officeart/2005/8/layout/hChevron3"/>
    <dgm:cxn modelId="{092A82B2-BA34-4F5A-8477-854F2E86370D}" type="presOf" srcId="{E44B5AA9-305F-4801-8B73-304804D9984A}" destId="{0DA5050C-897D-4E58-AC98-99E48066021C}" srcOrd="0" destOrd="1" presId="urn:microsoft.com/office/officeart/2005/8/layout/hChevron3"/>
    <dgm:cxn modelId="{87ACFA04-EDCC-40BD-9627-9FF1DF7C640F}" srcId="{5F9B0DA3-BD25-4ACF-99C3-81A851B79EBA}" destId="{E44B5AA9-305F-4801-8B73-304804D9984A}" srcOrd="0" destOrd="0" parTransId="{A868C3CF-502B-4483-A893-0CA5EF9D4570}" sibTransId="{11464BF5-E010-41B6-8C43-BA991A9BCBA7}"/>
    <dgm:cxn modelId="{8FB41BD5-4C84-4275-869B-CB4E7276F0FE}" srcId="{E0313AE1-BF2E-4289-B6F1-BEA40C1C482A}" destId="{3D25B00A-EF34-43E0-89CD-AC9EAB0E0DDB}" srcOrd="0" destOrd="0" parTransId="{E77626F0-5AB7-4E56-94A3-B6EFDCDF4C64}" sibTransId="{D6DE4D4C-5320-434C-B568-798927572D1A}"/>
    <dgm:cxn modelId="{8E49373F-A4A8-4BA5-A7A9-45E272EB8795}" srcId="{E0313AE1-BF2E-4289-B6F1-BEA40C1C482A}" destId="{5F9B0DA3-BD25-4ACF-99C3-81A851B79EBA}" srcOrd="1" destOrd="0" parTransId="{08A4F638-EFF1-428E-9C4B-4969A0F6AB5E}" sibTransId="{787E4178-CFD9-4A7B-83B9-1D620AA0880C}"/>
    <dgm:cxn modelId="{63C92580-C0A0-4A3C-BE5F-2134902F7401}" type="presOf" srcId="{E0313AE1-BF2E-4289-B6F1-BEA40C1C482A}" destId="{FD300405-76AA-4D27-B793-257A294CFF5E}" srcOrd="0" destOrd="0" presId="urn:microsoft.com/office/officeart/2005/8/layout/hChevron3"/>
    <dgm:cxn modelId="{8DDB8DAA-CFA8-427E-8429-3DF163271D93}" type="presOf" srcId="{3D25B00A-EF34-43E0-89CD-AC9EAB0E0DDB}" destId="{AE0F987B-8C86-42BC-B9BE-E75111BE64A9}" srcOrd="0" destOrd="0" presId="urn:microsoft.com/office/officeart/2005/8/layout/hChevron3"/>
    <dgm:cxn modelId="{E89BB31A-24F7-4216-8663-0C2DC7963FA7}" srcId="{3D25B00A-EF34-43E0-89CD-AC9EAB0E0DDB}" destId="{AF95AA46-2886-4037-8CBD-DCF3483E660E}" srcOrd="0" destOrd="0" parTransId="{D09BC2BE-EE4E-40ED-AAEA-4B61C324C9A8}" sibTransId="{51B4C039-1286-4639-B53D-D7C9B32E6E53}"/>
    <dgm:cxn modelId="{9942F633-A45A-4538-AA01-BD2C2CA69C05}" type="presOf" srcId="{AF95AA46-2886-4037-8CBD-DCF3483E660E}" destId="{AE0F987B-8C86-42BC-B9BE-E75111BE64A9}" srcOrd="0" destOrd="1" presId="urn:microsoft.com/office/officeart/2005/8/layout/hChevron3"/>
    <dgm:cxn modelId="{C5AE77D8-B501-46AA-85C6-6B3B30908F3B}" type="presOf" srcId="{5CDC40D1-B782-499E-8DB2-0D0D536BCE59}" destId="{0DA5050C-897D-4E58-AC98-99E48066021C}" srcOrd="0" destOrd="2" presId="urn:microsoft.com/office/officeart/2005/8/layout/hChevron3"/>
    <dgm:cxn modelId="{3C082BE7-E740-40DC-ABF0-F844B965524B}" srcId="{3D25B00A-EF34-43E0-89CD-AC9EAB0E0DDB}" destId="{27C29FA6-BA67-458E-AF6E-11889AF3E977}" srcOrd="1" destOrd="0" parTransId="{BFC1A6CB-65DB-4985-AD69-D908D2A3EB72}" sibTransId="{E7F40702-396B-4DF6-9C90-AB516A67DB7A}"/>
    <dgm:cxn modelId="{A9F86BCA-7FAF-4622-A146-58E8A7A92052}" srcId="{5F9B0DA3-BD25-4ACF-99C3-81A851B79EBA}" destId="{5CDC40D1-B782-499E-8DB2-0D0D536BCE59}" srcOrd="1" destOrd="0" parTransId="{B7AA4F12-4B5B-4875-BB03-0C59AAD705FE}" sibTransId="{7BFCAAA1-780A-4F2B-8120-1AFDD4A76F64}"/>
    <dgm:cxn modelId="{B32AC74B-344B-4347-BEA4-AEFCDA65BE1F}" type="presOf" srcId="{5F9B0DA3-BD25-4ACF-99C3-81A851B79EBA}" destId="{0DA5050C-897D-4E58-AC98-99E48066021C}" srcOrd="0" destOrd="0" presId="urn:microsoft.com/office/officeart/2005/8/layout/hChevron3"/>
    <dgm:cxn modelId="{E1D16ABA-81F8-400E-A25A-55D104381B88}" type="presParOf" srcId="{FD300405-76AA-4D27-B793-257A294CFF5E}" destId="{AE0F987B-8C86-42BC-B9BE-E75111BE64A9}" srcOrd="0" destOrd="0" presId="urn:microsoft.com/office/officeart/2005/8/layout/hChevron3"/>
    <dgm:cxn modelId="{8AD9CB74-8C9A-4713-9D61-61E2D89F4548}" type="presParOf" srcId="{FD300405-76AA-4D27-B793-257A294CFF5E}" destId="{C1B096F5-9219-45E0-9A2F-58806B4646F6}" srcOrd="1" destOrd="0" presId="urn:microsoft.com/office/officeart/2005/8/layout/hChevron3"/>
    <dgm:cxn modelId="{F6662F21-1A83-4FDE-8B73-3AF5F8739B44}" type="presParOf" srcId="{FD300405-76AA-4D27-B793-257A294CFF5E}" destId="{0DA5050C-897D-4E58-AC98-99E48066021C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F987B-8C86-42BC-B9BE-E75111BE64A9}">
      <dsp:nvSpPr>
        <dsp:cNvPr id="0" name=""/>
        <dsp:cNvSpPr/>
      </dsp:nvSpPr>
      <dsp:spPr>
        <a:xfrm>
          <a:off x="6741" y="0"/>
          <a:ext cx="4786758" cy="2260600"/>
        </a:xfrm>
        <a:prstGeom prst="homePlate">
          <a:avLst>
            <a:gd name="adj" fmla="val 25000"/>
          </a:avLst>
        </a:prstGeom>
        <a:solidFill>
          <a:srgbClr val="212B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866" tIns="55880" rIns="675465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Bachelor Lehramt am Berufskolleg</a:t>
          </a:r>
          <a:endParaRPr lang="de-DE" sz="2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b="0" kern="1200" dirty="0" smtClean="0">
              <a:latin typeface="Arial Narrow" panose="020B0606020202030204" pitchFamily="34" charset="0"/>
            </a:rPr>
            <a:t>Abschluss: Bachelor </a:t>
          </a:r>
          <a:r>
            <a:rPr lang="de-DE" sz="1700" b="0" kern="1200" dirty="0" err="1" smtClean="0">
              <a:latin typeface="Arial Narrow" panose="020B0606020202030204" pitchFamily="34" charset="0"/>
            </a:rPr>
            <a:t>of</a:t>
          </a:r>
          <a:r>
            <a:rPr lang="de-DE" sz="1700" b="0" kern="1200" dirty="0" smtClean="0">
              <a:latin typeface="Arial Narrow" panose="020B0606020202030204" pitchFamily="34" charset="0"/>
            </a:rPr>
            <a:t> Education</a:t>
          </a:r>
          <a:endParaRPr lang="de-DE" sz="1700" b="0" kern="1200" dirty="0"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b="0" kern="1200" dirty="0" smtClean="0">
              <a:latin typeface="Arial Narrow" panose="020B0606020202030204" pitchFamily="34" charset="0"/>
            </a:rPr>
            <a:t>Lehramtsstudiengang mit 2 Unterrichtsfächer</a:t>
          </a:r>
          <a:endParaRPr lang="de-DE" sz="1700" b="0" kern="1200" dirty="0"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b="0" kern="1200" dirty="0" smtClean="0">
              <a:latin typeface="Arial Narrow" panose="020B0606020202030204" pitchFamily="34" charset="0"/>
            </a:rPr>
            <a:t>Zweite Fremdsprache muss bis zur Anmeldung der BA- Arbeit nachgewiesen werden</a:t>
          </a:r>
          <a:endParaRPr lang="de-DE" sz="1700" b="0" kern="1200" dirty="0"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b="0" kern="1200" dirty="0" smtClean="0">
              <a:latin typeface="Arial Narrow" panose="020B0606020202030204" pitchFamily="34" charset="0"/>
            </a:rPr>
            <a:t>Kein berufsqualifizierender Abschluss</a:t>
          </a:r>
          <a:endParaRPr lang="de-DE" sz="1700" b="0" kern="1200" dirty="0">
            <a:latin typeface="Arial Narrow" panose="020B0606020202030204" pitchFamily="34" charset="0"/>
          </a:endParaRPr>
        </a:p>
      </dsp:txBody>
      <dsp:txXfrm>
        <a:off x="6741" y="0"/>
        <a:ext cx="4504183" cy="2260600"/>
      </dsp:txXfrm>
    </dsp:sp>
    <dsp:sp modelId="{0DA5050C-897D-4E58-AC98-99E48066021C}">
      <dsp:nvSpPr>
        <dsp:cNvPr id="0" name=""/>
        <dsp:cNvSpPr/>
      </dsp:nvSpPr>
      <dsp:spPr>
        <a:xfrm>
          <a:off x="3836149" y="0"/>
          <a:ext cx="4786758" cy="2260600"/>
        </a:xfrm>
        <a:prstGeom prst="chevron">
          <a:avLst>
            <a:gd name="adj" fmla="val 25000"/>
          </a:avLst>
        </a:prstGeom>
        <a:solidFill>
          <a:srgbClr val="CECF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866" tIns="55880" rIns="168866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ln>
                <a:noFill/>
              </a:ln>
              <a:solidFill>
                <a:srgbClr val="212B52"/>
              </a:solidFill>
              <a:effectLst/>
              <a:latin typeface="Arial Narrow" panose="020B0606020202030204" pitchFamily="34" charset="0"/>
            </a:rPr>
            <a:t>Master Lehramt am Berufskolleg</a:t>
          </a:r>
          <a:endParaRPr lang="de-DE" sz="2200" kern="1200" dirty="0">
            <a:ln>
              <a:noFill/>
            </a:ln>
            <a:solidFill>
              <a:srgbClr val="212B52"/>
            </a:solidFill>
            <a:effectLst/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>
              <a:ln>
                <a:noFill/>
              </a:ln>
              <a:solidFill>
                <a:srgbClr val="212B52"/>
              </a:solidFill>
              <a:effectLst/>
              <a:latin typeface="Arial Narrow" panose="020B0606020202030204" pitchFamily="34" charset="0"/>
            </a:rPr>
            <a:t>Abschluss: Master </a:t>
          </a:r>
          <a:r>
            <a:rPr lang="de-DE" sz="1700" kern="1200" dirty="0" err="1" smtClean="0">
              <a:ln>
                <a:noFill/>
              </a:ln>
              <a:solidFill>
                <a:srgbClr val="212B52"/>
              </a:solidFill>
              <a:effectLst/>
              <a:latin typeface="Arial Narrow" panose="020B0606020202030204" pitchFamily="34" charset="0"/>
            </a:rPr>
            <a:t>of</a:t>
          </a:r>
          <a:r>
            <a:rPr lang="de-DE" sz="1700" kern="1200" dirty="0" smtClean="0">
              <a:ln>
                <a:noFill/>
              </a:ln>
              <a:solidFill>
                <a:srgbClr val="212B52"/>
              </a:solidFill>
              <a:effectLst/>
              <a:latin typeface="Arial Narrow" panose="020B0606020202030204" pitchFamily="34" charset="0"/>
            </a:rPr>
            <a:t> Education</a:t>
          </a:r>
          <a:endParaRPr lang="de-DE" sz="1700" kern="1200" dirty="0">
            <a:ln>
              <a:noFill/>
            </a:ln>
            <a:solidFill>
              <a:srgbClr val="212B52"/>
            </a:solidFill>
            <a:effectLst/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>
              <a:ln>
                <a:noFill/>
              </a:ln>
              <a:solidFill>
                <a:srgbClr val="212B52"/>
              </a:solidFill>
              <a:effectLst/>
              <a:latin typeface="Arial Narrow" panose="020B0606020202030204" pitchFamily="34" charset="0"/>
            </a:rPr>
            <a:t>Konsekutiver Studiengang auf dem Bachelor- Studiengang Lehramt Berufskolleg</a:t>
          </a:r>
          <a:endParaRPr lang="de-DE" sz="1700" kern="1200" dirty="0">
            <a:ln>
              <a:noFill/>
            </a:ln>
            <a:solidFill>
              <a:srgbClr val="212B52"/>
            </a:solidFill>
            <a:effectLst/>
            <a:latin typeface="Arial Narrow" panose="020B0606020202030204" pitchFamily="34" charset="0"/>
          </a:endParaRPr>
        </a:p>
      </dsp:txBody>
      <dsp:txXfrm>
        <a:off x="4401299" y="0"/>
        <a:ext cx="3656458" cy="22606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0F987B-8C86-42BC-B9BE-E75111BE64A9}">
      <dsp:nvSpPr>
        <dsp:cNvPr id="0" name=""/>
        <dsp:cNvSpPr/>
      </dsp:nvSpPr>
      <dsp:spPr>
        <a:xfrm>
          <a:off x="6741" y="0"/>
          <a:ext cx="4786758" cy="2260600"/>
        </a:xfrm>
        <a:prstGeom prst="homePlate">
          <a:avLst>
            <a:gd name="adj" fmla="val 25000"/>
          </a:avLst>
        </a:prstGeom>
        <a:solidFill>
          <a:srgbClr val="212B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866" tIns="43180" rIns="675465" bIns="4318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4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rPr>
            <a:t>Bachelor Elektrotechnik mit EW</a:t>
          </a:r>
          <a:endParaRPr lang="de-DE" sz="24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b="0" kern="1200" dirty="0" smtClean="0">
              <a:latin typeface="Arial Narrow" panose="020B0606020202030204" pitchFamily="34" charset="0"/>
            </a:rPr>
            <a:t>Abschluss: Bachelor </a:t>
          </a:r>
          <a:r>
            <a:rPr lang="de-DE" sz="1700" b="0" kern="1200" dirty="0" err="1" smtClean="0">
              <a:latin typeface="Arial Narrow" panose="020B0606020202030204" pitchFamily="34" charset="0"/>
            </a:rPr>
            <a:t>of</a:t>
          </a:r>
          <a:r>
            <a:rPr lang="de-DE" sz="1700" b="0" kern="1200" dirty="0" smtClean="0">
              <a:latin typeface="Arial Narrow" panose="020B0606020202030204" pitchFamily="34" charset="0"/>
            </a:rPr>
            <a:t> Science</a:t>
          </a:r>
          <a:endParaRPr lang="de-DE" sz="1700" b="0" kern="1200" dirty="0"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b="0" kern="1200" dirty="0" smtClean="0">
              <a:latin typeface="Arial Narrow" panose="020B0606020202030204" pitchFamily="34" charset="0"/>
            </a:rPr>
            <a:t>Im Vertiefungsstudium werden Wahlpflichtfächer durch erziehungswissenschaftliche Anteile ersetzt</a:t>
          </a:r>
          <a:endParaRPr lang="de-DE" sz="1700" b="0" kern="1200" dirty="0"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b="0" kern="1200" dirty="0" smtClean="0">
              <a:latin typeface="Arial Narrow" panose="020B0606020202030204" pitchFamily="34" charset="0"/>
            </a:rPr>
            <a:t>Berufsqualifizierender Abschluss</a:t>
          </a:r>
          <a:endParaRPr lang="de-DE" sz="1700" b="0" kern="1200" dirty="0">
            <a:latin typeface="Arial Narrow" panose="020B0606020202030204" pitchFamily="34" charset="0"/>
          </a:endParaRPr>
        </a:p>
      </dsp:txBody>
      <dsp:txXfrm>
        <a:off x="6741" y="0"/>
        <a:ext cx="4504183" cy="2260600"/>
      </dsp:txXfrm>
    </dsp:sp>
    <dsp:sp modelId="{0DA5050C-897D-4E58-AC98-99E48066021C}">
      <dsp:nvSpPr>
        <dsp:cNvPr id="0" name=""/>
        <dsp:cNvSpPr/>
      </dsp:nvSpPr>
      <dsp:spPr>
        <a:xfrm>
          <a:off x="3836149" y="0"/>
          <a:ext cx="4786758" cy="2260600"/>
        </a:xfrm>
        <a:prstGeom prst="chevron">
          <a:avLst>
            <a:gd name="adj" fmla="val 25000"/>
          </a:avLst>
        </a:prstGeom>
        <a:solidFill>
          <a:srgbClr val="CECFC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866" tIns="55880" rIns="168866" bIns="5588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>
              <a:solidFill>
                <a:srgbClr val="212B52"/>
              </a:solidFill>
              <a:effectLst/>
              <a:latin typeface="Arial Narrow" panose="020B0606020202030204" pitchFamily="34" charset="0"/>
            </a:rPr>
            <a:t>Master Lehramt am Berufskolleg Elektrotechnik (mit </a:t>
          </a:r>
          <a:r>
            <a:rPr lang="de-DE" sz="2200" kern="1200" dirty="0" err="1" smtClean="0">
              <a:solidFill>
                <a:srgbClr val="212B52"/>
              </a:solidFill>
              <a:effectLst/>
              <a:latin typeface="Arial Narrow" panose="020B0606020202030204" pitchFamily="34" charset="0"/>
            </a:rPr>
            <a:t>Schwerp</a:t>
          </a:r>
          <a:r>
            <a:rPr lang="de-DE" sz="2200" kern="1200" dirty="0" smtClean="0">
              <a:solidFill>
                <a:srgbClr val="212B52"/>
              </a:solidFill>
              <a:effectLst/>
              <a:latin typeface="Arial Narrow" panose="020B0606020202030204" pitchFamily="34" charset="0"/>
            </a:rPr>
            <a:t>.)</a:t>
          </a:r>
          <a:endParaRPr lang="de-DE" sz="2200" kern="1200" dirty="0">
            <a:solidFill>
              <a:srgbClr val="212B52"/>
            </a:solidFill>
            <a:effectLst/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>
              <a:solidFill>
                <a:srgbClr val="212B52"/>
              </a:solidFill>
              <a:effectLst/>
              <a:latin typeface="Arial Narrow" panose="020B0606020202030204" pitchFamily="34" charset="0"/>
            </a:rPr>
            <a:t>Abschluss: Master </a:t>
          </a:r>
          <a:r>
            <a:rPr lang="de-DE" sz="1700" kern="1200" dirty="0" err="1" smtClean="0">
              <a:solidFill>
                <a:srgbClr val="212B52"/>
              </a:solidFill>
              <a:effectLst/>
              <a:latin typeface="Arial Narrow" panose="020B0606020202030204" pitchFamily="34" charset="0"/>
            </a:rPr>
            <a:t>of</a:t>
          </a:r>
          <a:r>
            <a:rPr lang="de-DE" sz="1700" kern="1200" dirty="0" smtClean="0">
              <a:solidFill>
                <a:srgbClr val="212B52"/>
              </a:solidFill>
              <a:effectLst/>
              <a:latin typeface="Arial Narrow" panose="020B0606020202030204" pitchFamily="34" charset="0"/>
            </a:rPr>
            <a:t> Education</a:t>
          </a:r>
          <a:endParaRPr lang="de-DE" sz="1700" kern="1200" dirty="0">
            <a:solidFill>
              <a:srgbClr val="212B52"/>
            </a:solidFill>
            <a:effectLst/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de-DE" sz="1700" kern="1200" dirty="0" smtClean="0">
              <a:solidFill>
                <a:srgbClr val="212B52"/>
              </a:solidFill>
              <a:effectLst/>
              <a:latin typeface="Arial Narrow" panose="020B0606020202030204" pitchFamily="34" charset="0"/>
            </a:rPr>
            <a:t>Große berufliche Fachrichtung Elektrotechnik, kleine berufliche Fachrichtung Informationstechnik oder Automatisierungstechnik</a:t>
          </a:r>
          <a:endParaRPr lang="de-DE" sz="1700" kern="1200" dirty="0">
            <a:solidFill>
              <a:srgbClr val="212B52"/>
            </a:solidFill>
            <a:effectLst/>
            <a:latin typeface="Arial Narrow" panose="020B0606020202030204" pitchFamily="34" charset="0"/>
          </a:endParaRPr>
        </a:p>
      </dsp:txBody>
      <dsp:txXfrm>
        <a:off x="4401299" y="0"/>
        <a:ext cx="3656458" cy="2260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05630D-1C86-9D4F-B25B-1582FC75EC6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039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8441E0-DE39-604E-8336-633FE7C9B686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8967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Diese</a:t>
            </a:r>
            <a:r>
              <a:rPr lang="de-DE" baseline="0" dirty="0" smtClean="0"/>
              <a:t> Folie bleibt </a:t>
            </a:r>
            <a:r>
              <a:rPr lang="de-DE" baseline="0" smtClean="0"/>
              <a:t>immer ausgeblendet!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6787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Fachschaft:</a:t>
            </a:r>
          </a:p>
          <a:p>
            <a:r>
              <a:rPr lang="de-DE" dirty="0" smtClean="0"/>
              <a:t>- Teilweise (offizielle)</a:t>
            </a:r>
            <a:r>
              <a:rPr lang="de-DE" baseline="0" dirty="0" smtClean="0"/>
              <a:t> Altklausuren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6141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Erst Institut</a:t>
            </a:r>
            <a:r>
              <a:rPr lang="de-DE" baseline="0" dirty="0" smtClean="0"/>
              <a:t> vorstellen</a:t>
            </a:r>
          </a:p>
          <a:p>
            <a:endParaRPr lang="de-DE" baseline="0" dirty="0" smtClean="0"/>
          </a:p>
          <a:p>
            <a:pPr marL="904875" lvl="5" indent="-266700" defTabSz="895350">
              <a:spcAft>
                <a:spcPts val="600"/>
              </a:spcAft>
              <a:buClr>
                <a:srgbClr val="002664"/>
              </a:buClr>
              <a:buFont typeface="Arial" pitchFamily="34" charset="0"/>
              <a:buChar char="•"/>
            </a:pPr>
            <a:r>
              <a:rPr lang="de-DE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Exzellentes Betreuungsverhältnis durch Dozenten</a:t>
            </a:r>
          </a:p>
          <a:p>
            <a:pPr marL="904875" lvl="2" indent="-266700" defTabSz="895350">
              <a:spcAft>
                <a:spcPts val="600"/>
              </a:spcAft>
              <a:buClr>
                <a:srgbClr val="002664"/>
              </a:buCl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Kleingruppen Übungen und intensive Projektarbeiten  </a:t>
            </a:r>
          </a:p>
          <a:p>
            <a:pPr marL="904875" lvl="2" indent="-266700" defTabSz="895350">
              <a:spcAft>
                <a:spcPts val="600"/>
              </a:spcAft>
              <a:buClr>
                <a:srgbClr val="002664"/>
              </a:buCl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Tutorien-Betreuung durch Fachschaft</a:t>
            </a:r>
          </a:p>
          <a:p>
            <a:pPr marL="904875" lvl="2" indent="-266700" defTabSz="895350">
              <a:spcAft>
                <a:spcPts val="600"/>
              </a:spcAft>
              <a:buClr>
                <a:srgbClr val="002664"/>
              </a:buCl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Forschungs- und industrienahe Abschlussarbeiten</a:t>
            </a:r>
          </a:p>
          <a:p>
            <a:pPr marL="904875" lvl="2" indent="-266700" defTabSz="895350">
              <a:spcAft>
                <a:spcPts val="600"/>
              </a:spcAft>
              <a:buClr>
                <a:srgbClr val="002664"/>
              </a:buClr>
              <a:buFont typeface="Arial" pitchFamily="34" charset="0"/>
              <a:buChar char="•"/>
            </a:pPr>
            <a:endParaRPr lang="de-DE" sz="2000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904875" marR="0" lvl="2" indent="-266700" algn="l" defTabSz="89535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ts val="600"/>
              </a:spcAft>
              <a:buClr>
                <a:srgbClr val="002664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wie z.B.: Maschinenbau, Informatik, Mathematik, Physik, Wirtschaftswissenschaften, Psychologie, 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4469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22246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Prof. As im WING erst im 3ten</a:t>
            </a:r>
            <a:r>
              <a:rPr lang="de-DE" baseline="0" dirty="0" smtClean="0"/>
              <a:t> Semester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783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7086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Dann einmal kurz auf die 15 Lehrstühle. Irgendwas</a:t>
            </a:r>
            <a:r>
              <a:rPr lang="de-DE" baseline="0" dirty="0" smtClean="0"/>
              <a:t> sagen von wegen das Institut umfasst 15 verschiedene Lehrstühle die sich mit verschiedenen Themengebieten von der informatiknahen Datentechnik, über die klassische Nachrichtentechnik und Theoretische </a:t>
            </a:r>
            <a:r>
              <a:rPr lang="de-DE" baseline="0" dirty="0" err="1" smtClean="0"/>
              <a:t>Elektotechnik</a:t>
            </a:r>
            <a:r>
              <a:rPr lang="de-DE" baseline="0" dirty="0" smtClean="0"/>
              <a:t> bis hin zu Themengebieten der Leistungselektronik und Elektrischen Antriebstechnik und Elektrischer Energietechnik – Nachhaltige Energiekonzepte beschäftigen. Auch die Technikdidaktik, die sich mit der Lehrerbildung in technischen Fächern auseinandersetzt, ist mit einem Lehrstuhl vertreten.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81069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1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Tutorien </a:t>
            </a:r>
          </a:p>
          <a:p>
            <a:pPr marL="8001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Zeiten werden per Rundmail bekannt gegeben</a:t>
            </a:r>
          </a:p>
          <a:p>
            <a:pPr marL="8001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Fragen stellen zu den Themen aus den Vorlesungen</a:t>
            </a:r>
          </a:p>
          <a:p>
            <a:pPr marL="8001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20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285750" lvl="1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fachübergreifende Thematiken</a:t>
            </a:r>
          </a:p>
          <a:p>
            <a:pPr marL="8001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individuelle fachliche Beratung</a:t>
            </a:r>
          </a:p>
          <a:p>
            <a:pPr marL="8001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Präsentations-Techniken</a:t>
            </a:r>
          </a:p>
          <a:p>
            <a:pPr marL="8001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Nutzung von Textverarbeitungssystemen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460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einblenden / in Druckversion ausblenden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660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einblenden / in Druckversion ausblenden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39475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31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 / in Druckversion einblenden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8001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2732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32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 / in Druckversion einblenden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40511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33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 / in Druckversion einblenden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38746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34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 / in Druckversion einblenden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96237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35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 / in Druckversion einblenden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86601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36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 / in Druckversion einblenden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18907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37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 / in Druckversion einblenden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71151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38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 / in Druckversion einblenden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519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39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 / in Druckversion einblenden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73856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40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 / in Druckversion einblenden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8571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41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 / in Druckversion einblenden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908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078141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42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 / in Druckversion einblenden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12838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63027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44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42700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45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 / in Druckversion einblenden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5882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 / in Druckversion einblenden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78284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47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 / in Druckversion einblenden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700741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48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 / in Druckversion einblenden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96394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49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Noch vorne gezogen, da es dort besser passt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28252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EA28AF-410E-4BB9-93C2-5A72BCE8D269}" type="slidenum">
              <a:rPr lang="de-DE"/>
              <a:pPr/>
              <a:t>50</a:t>
            </a:fld>
            <a:endParaRPr lang="de-DE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 / in Druckversion einblenden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54203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 / in Druckversion einblenden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73286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Ausnahme ist der CE, da bitte an Frau Prof. Hellebrand oder lieber</a:t>
            </a:r>
            <a:r>
              <a:rPr lang="de-DE" baseline="0" dirty="0" smtClean="0"/>
              <a:t> erstmal an </a:t>
            </a:r>
            <a:r>
              <a:rPr lang="de-DE" dirty="0" smtClean="0"/>
              <a:t>Herr Prof. </a:t>
            </a:r>
            <a:r>
              <a:rPr lang="de-DE" dirty="0" err="1" smtClean="0"/>
              <a:t>Platzner</a:t>
            </a:r>
            <a:r>
              <a:rPr lang="de-DE" dirty="0" smtClean="0"/>
              <a:t> (Prüfungsausschussvorsitzende)</a:t>
            </a:r>
            <a:r>
              <a:rPr lang="de-DE" baseline="0" dirty="0" smtClean="0"/>
              <a:t> </a:t>
            </a:r>
            <a:r>
              <a:rPr lang="de-DE" dirty="0" smtClean="0"/>
              <a:t>wenden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8766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Nur</a:t>
            </a:r>
            <a:r>
              <a:rPr lang="de-DE" baseline="0" dirty="0" smtClean="0"/>
              <a:t> kurz drauf eingehen, denn weitere Infos folgen im 4ten Fachsemester in der WPOP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57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86682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Nur</a:t>
            </a:r>
            <a:r>
              <a:rPr lang="de-DE" baseline="0" dirty="0" smtClean="0"/>
              <a:t> kurz drauf eingehen, denn weitere Infos folgen im 4ten Fachsemester in der WPOP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459974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908340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einblenden / in Druckversion ausblenden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425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einblenden / in Druckversion ausblenden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2541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Präsi</a:t>
            </a:r>
            <a:r>
              <a:rPr lang="de-DE" dirty="0" smtClean="0"/>
              <a:t> ausblenden / in Druckversion einblenden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8054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Ein-</a:t>
            </a:r>
            <a:r>
              <a:rPr lang="de-DE" baseline="0" dirty="0" smtClean="0"/>
              <a:t> und Umschreibung über die Bewerbungsfunktion von Paul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1314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0042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Service Center:</a:t>
            </a:r>
            <a:r>
              <a:rPr lang="de-DE" baseline="0" dirty="0" smtClean="0"/>
              <a:t> </a:t>
            </a:r>
          </a:p>
          <a:p>
            <a:r>
              <a:rPr lang="de-DE" baseline="0" dirty="0" smtClean="0"/>
              <a:t>- teilweise Formulare und Studienbescheinigungen über Paul</a:t>
            </a:r>
          </a:p>
          <a:p>
            <a:r>
              <a:rPr lang="de-DE" baseline="0" dirty="0" smtClean="0"/>
              <a:t>- Adressänderungen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441E0-DE39-604E-8336-633FE7C9B686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369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5" name="Rectangle 43"/>
          <p:cNvSpPr>
            <a:spLocks noChangeArrowheads="1"/>
          </p:cNvSpPr>
          <p:nvPr userDrawn="1"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b="1">
              <a:latin typeface="Times" charset="0"/>
            </a:endParaRPr>
          </a:p>
        </p:txBody>
      </p:sp>
      <p:sp>
        <p:nvSpPr>
          <p:cNvPr id="3117" name="Rectangle 45"/>
          <p:cNvSpPr>
            <a:spLocks noChangeArrowheads="1"/>
          </p:cNvSpPr>
          <p:nvPr userDrawn="1"/>
        </p:nvSpPr>
        <p:spPr bwMode="auto">
          <a:xfrm>
            <a:off x="779463" y="6545263"/>
            <a:ext cx="3930650" cy="161925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E1B4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3120" name="Picture 48" descr="Unbenannt-1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39" y="222250"/>
            <a:ext cx="2948440" cy="777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/>
          <p:cNvGrpSpPr/>
          <p:nvPr userDrawn="1"/>
        </p:nvGrpSpPr>
        <p:grpSpPr>
          <a:xfrm>
            <a:off x="5043422" y="74405"/>
            <a:ext cx="3994042" cy="1260779"/>
            <a:chOff x="5043422" y="74405"/>
            <a:chExt cx="3994042" cy="1260779"/>
          </a:xfrm>
        </p:grpSpPr>
        <p:sp>
          <p:nvSpPr>
            <p:cNvPr id="5" name="Text Box 4"/>
            <p:cNvSpPr txBox="1">
              <a:spLocks noChangeArrowheads="1"/>
            </p:cNvSpPr>
            <p:nvPr userDrawn="1"/>
          </p:nvSpPr>
          <p:spPr bwMode="auto">
            <a:xfrm>
              <a:off x="5043422" y="897820"/>
              <a:ext cx="3994042" cy="437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de-DE" sz="1400" b="1" dirty="0" smtClean="0">
                  <a:solidFill>
                    <a:srgbClr val="002664"/>
                  </a:solidFill>
                  <a:latin typeface="MetaNormal-Roman" panose="020B0502030000020004" pitchFamily="34" charset="0"/>
                </a:rPr>
                <a:t>Studienberatung</a:t>
              </a:r>
              <a:r>
                <a:rPr lang="de-DE" sz="1400" b="1" baseline="0" dirty="0" smtClean="0">
                  <a:solidFill>
                    <a:srgbClr val="002664"/>
                  </a:solidFill>
                  <a:latin typeface="MetaNormal-Roman" panose="020B0502030000020004" pitchFamily="34" charset="0"/>
                </a:rPr>
                <a:t> Elektrotechnik</a:t>
              </a:r>
            </a:p>
            <a:p>
              <a:pPr algn="l">
                <a:lnSpc>
                  <a:spcPct val="80000"/>
                </a:lnSpc>
              </a:pPr>
              <a:r>
                <a:rPr lang="de-DE" sz="1400" b="1" baseline="0" dirty="0" smtClean="0">
                  <a:solidFill>
                    <a:srgbClr val="002664"/>
                  </a:solidFill>
                  <a:latin typeface="MetaNormal-Roman" panose="020B0502030000020004" pitchFamily="34" charset="0"/>
                </a:rPr>
                <a:t>Institut für Elektrotechnik und Informationstechnik</a:t>
              </a:r>
              <a:endParaRPr lang="de-DE" sz="1400" b="1" dirty="0">
                <a:solidFill>
                  <a:srgbClr val="002664"/>
                </a:solidFill>
                <a:latin typeface="MetaNormal-Roman" panose="020B0502030000020004" pitchFamily="34" charset="0"/>
              </a:endParaRPr>
            </a:p>
          </p:txBody>
        </p:sp>
        <p:pic>
          <p:nvPicPr>
            <p:cNvPr id="6" name="Grafik 5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3107" y="74405"/>
              <a:ext cx="2572208" cy="82341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>
                <a:solidFill>
                  <a:srgbClr val="00B0F0"/>
                </a:solidFill>
              </a:rPr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31482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212B52"/>
                </a:solidFill>
              </a:defRPr>
            </a:lvl1pPr>
            <a:lvl2pPr>
              <a:defRPr sz="2000">
                <a:solidFill>
                  <a:srgbClr val="212B52"/>
                </a:solidFill>
              </a:defRPr>
            </a:lvl2pPr>
            <a:lvl3pPr>
              <a:defRPr sz="1800">
                <a:solidFill>
                  <a:srgbClr val="212B52"/>
                </a:solidFill>
              </a:defRPr>
            </a:lvl3pPr>
            <a:lvl4pPr>
              <a:defRPr sz="1600">
                <a:solidFill>
                  <a:srgbClr val="212B52"/>
                </a:solidFill>
              </a:defRPr>
            </a:lvl4pPr>
            <a:lvl5pPr>
              <a:defRPr sz="1600">
                <a:solidFill>
                  <a:srgbClr val="212B5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314824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212B52"/>
                </a:solidFill>
              </a:defRPr>
            </a:lvl1pPr>
            <a:lvl2pPr>
              <a:defRPr sz="2000">
                <a:solidFill>
                  <a:srgbClr val="212B52"/>
                </a:solidFill>
              </a:defRPr>
            </a:lvl2pPr>
            <a:lvl3pPr>
              <a:defRPr sz="1800">
                <a:solidFill>
                  <a:srgbClr val="212B52"/>
                </a:solidFill>
              </a:defRPr>
            </a:lvl3pPr>
            <a:lvl4pPr>
              <a:defRPr sz="1600">
                <a:solidFill>
                  <a:srgbClr val="212B52"/>
                </a:solidFill>
              </a:defRPr>
            </a:lvl4pPr>
            <a:lvl5pPr>
              <a:defRPr sz="1600">
                <a:solidFill>
                  <a:srgbClr val="212B5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Textfeld 6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SS 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>
                <a:solidFill>
                  <a:srgbClr val="00B0F0"/>
                </a:solidFill>
              </a:rPr>
              <a:t>Mastertitelformat bearbeiten</a:t>
            </a:r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SS 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586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SS 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38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635000"/>
            <a:ext cx="5111750" cy="5905500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054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SS 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SS 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>
                <a:solidFill>
                  <a:srgbClr val="00B0F0"/>
                </a:solidFill>
              </a:rPr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SS 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7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 sz="4400"/>
            </a:lvl1pPr>
          </a:lstStyle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>
                <a:solidFill>
                  <a:srgbClr val="00B0F0"/>
                </a:solidFill>
              </a:rPr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feld 3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SS 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WS 16/17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WS 16/17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59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WS 16/17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73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lang="de-DE" sz="3200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>
                <a:solidFill>
                  <a:srgbClr val="00B0F0"/>
                </a:solidFill>
              </a:rPr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7600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202A52"/>
                </a:solidFill>
              </a:defRPr>
            </a:lvl1pPr>
            <a:lvl2pPr>
              <a:defRPr>
                <a:solidFill>
                  <a:srgbClr val="202A52"/>
                </a:solidFill>
              </a:defRPr>
            </a:lvl2pPr>
            <a:lvl3pPr>
              <a:defRPr>
                <a:solidFill>
                  <a:srgbClr val="202A52"/>
                </a:solidFill>
              </a:defRPr>
            </a:lvl3pPr>
            <a:lvl4pPr>
              <a:defRPr>
                <a:solidFill>
                  <a:srgbClr val="202A52"/>
                </a:solidFill>
              </a:defRPr>
            </a:lvl4pPr>
            <a:lvl5pPr>
              <a:defRPr>
                <a:solidFill>
                  <a:srgbClr val="202A5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SS 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2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WS 16/17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266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WS 16/17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69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WS 16/17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94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WS 16/17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50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086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058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22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15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70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06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lang="de-DE" sz="3200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>
                <a:solidFill>
                  <a:srgbClr val="00B0F0"/>
                </a:solidFill>
              </a:rPr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05125"/>
            <a:ext cx="8229600" cy="36226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212B52"/>
                </a:solidFill>
              </a:defRPr>
            </a:lvl1pPr>
            <a:lvl2pPr>
              <a:defRPr>
                <a:solidFill>
                  <a:srgbClr val="212B52"/>
                </a:solidFill>
              </a:defRPr>
            </a:lvl2pPr>
            <a:lvl3pPr>
              <a:defRPr>
                <a:solidFill>
                  <a:srgbClr val="212B52"/>
                </a:solidFill>
              </a:defRPr>
            </a:lvl3pPr>
            <a:lvl4pPr>
              <a:defRPr>
                <a:solidFill>
                  <a:srgbClr val="212B52"/>
                </a:solidFill>
              </a:defRPr>
            </a:lvl4pPr>
            <a:lvl5pPr>
              <a:defRPr>
                <a:solidFill>
                  <a:srgbClr val="212B5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1" y="1362899"/>
            <a:ext cx="9134774" cy="1442210"/>
            <a:chOff x="1" y="1362899"/>
            <a:chExt cx="9134774" cy="1442210"/>
          </a:xfrm>
        </p:grpSpPr>
        <p:pic>
          <p:nvPicPr>
            <p:cNvPr id="4" name="Bildplatzhalter 8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1363663"/>
              <a:ext cx="1798938" cy="1439238"/>
            </a:xfrm>
            <a:prstGeom prst="rect">
              <a:avLst/>
            </a:prstGeom>
          </p:spPr>
        </p:pic>
        <p:pic>
          <p:nvPicPr>
            <p:cNvPr id="5" name="Bildplatzhalter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98939" y="1362899"/>
              <a:ext cx="1880262" cy="1440001"/>
            </a:xfrm>
            <a:prstGeom prst="rect">
              <a:avLst/>
            </a:prstGeom>
          </p:spPr>
        </p:pic>
        <p:pic>
          <p:nvPicPr>
            <p:cNvPr id="6" name="Bildplatzhalter 10"/>
            <p:cNvPicPr>
              <a:picLocks noChangeAspect="1"/>
            </p:cNvPicPr>
            <p:nvPr userDrawn="1"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79201" y="1363660"/>
              <a:ext cx="1854511" cy="1441449"/>
            </a:xfrm>
            <a:prstGeom prst="rect">
              <a:avLst/>
            </a:prstGeom>
          </p:spPr>
        </p:pic>
        <p:pic>
          <p:nvPicPr>
            <p:cNvPr id="7" name="Bildplatzhalter 11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33713" y="1363661"/>
              <a:ext cx="1801062" cy="1440000"/>
            </a:xfrm>
            <a:prstGeom prst="rect">
              <a:avLst/>
            </a:prstGeom>
          </p:spPr>
        </p:pic>
        <p:pic>
          <p:nvPicPr>
            <p:cNvPr id="8" name="Bildplatzhalter 12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34775" y="1363660"/>
              <a:ext cx="1800000" cy="1441449"/>
            </a:xfrm>
            <a:prstGeom prst="rect">
              <a:avLst/>
            </a:prstGeom>
          </p:spPr>
        </p:pic>
      </p:grpSp>
      <p:sp>
        <p:nvSpPr>
          <p:cNvPr id="9" name="Rechteck 8"/>
          <p:cNvSpPr/>
          <p:nvPr userDrawn="1"/>
        </p:nvSpPr>
        <p:spPr bwMode="auto">
          <a:xfrm>
            <a:off x="0" y="2805109"/>
            <a:ext cx="9144000" cy="10001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SS 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5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238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524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146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68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369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443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815544" y="719481"/>
            <a:ext cx="6697363" cy="45853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MetaNormal-Roman" panose="020B05020300000200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9830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lang="de-DE" sz="3200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>
                <a:solidFill>
                  <a:srgbClr val="00B0F0"/>
                </a:solidFill>
              </a:rPr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05125"/>
            <a:ext cx="8229600" cy="36226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212B52"/>
                </a:solidFill>
              </a:defRPr>
            </a:lvl1pPr>
            <a:lvl2pPr>
              <a:defRPr>
                <a:solidFill>
                  <a:srgbClr val="212B52"/>
                </a:solidFill>
              </a:defRPr>
            </a:lvl2pPr>
            <a:lvl3pPr>
              <a:defRPr>
                <a:solidFill>
                  <a:srgbClr val="212B52"/>
                </a:solidFill>
              </a:defRPr>
            </a:lvl3pPr>
            <a:lvl4pPr>
              <a:defRPr>
                <a:solidFill>
                  <a:srgbClr val="212B52"/>
                </a:solidFill>
              </a:defRPr>
            </a:lvl4pPr>
            <a:lvl5pPr>
              <a:defRPr>
                <a:solidFill>
                  <a:srgbClr val="212B5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0" y="2805109"/>
            <a:ext cx="9144000" cy="10001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0" y="1358666"/>
            <a:ext cx="9143999" cy="1442210"/>
            <a:chOff x="1" y="1347377"/>
            <a:chExt cx="9134774" cy="1442210"/>
          </a:xfrm>
        </p:grpSpPr>
        <p:pic>
          <p:nvPicPr>
            <p:cNvPr id="17" name="Bildplatzhalter 8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" y="1348141"/>
              <a:ext cx="1798938" cy="1439238"/>
            </a:xfrm>
            <a:prstGeom prst="rect">
              <a:avLst/>
            </a:prstGeom>
          </p:spPr>
        </p:pic>
        <p:pic>
          <p:nvPicPr>
            <p:cNvPr id="18" name="Bildplatzhalter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98939" y="1347377"/>
              <a:ext cx="1880262" cy="1440001"/>
            </a:xfrm>
            <a:prstGeom prst="rect">
              <a:avLst/>
            </a:prstGeom>
          </p:spPr>
        </p:pic>
        <p:pic>
          <p:nvPicPr>
            <p:cNvPr id="19" name="Bildplatzhalter 10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79201" y="1348138"/>
              <a:ext cx="1854511" cy="1441449"/>
            </a:xfrm>
            <a:prstGeom prst="rect">
              <a:avLst/>
            </a:prstGeom>
          </p:spPr>
        </p:pic>
        <p:pic>
          <p:nvPicPr>
            <p:cNvPr id="20" name="Bildplatzhalter 11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33713" y="1348139"/>
              <a:ext cx="1801062" cy="1440000"/>
            </a:xfrm>
            <a:prstGeom prst="rect">
              <a:avLst/>
            </a:prstGeom>
          </p:spPr>
        </p:pic>
        <p:pic>
          <p:nvPicPr>
            <p:cNvPr id="21" name="Bildplatzhalter 12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34775" y="1348138"/>
              <a:ext cx="1800000" cy="1441449"/>
            </a:xfrm>
            <a:prstGeom prst="rect">
              <a:avLst/>
            </a:prstGeom>
          </p:spPr>
        </p:pic>
      </p:grpSp>
      <p:sp>
        <p:nvSpPr>
          <p:cNvPr id="11" name="Textfeld 10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SS 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lang="de-DE" sz="3200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>
                <a:solidFill>
                  <a:srgbClr val="00B0F0"/>
                </a:solidFill>
              </a:rPr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05125"/>
            <a:ext cx="8229600" cy="36226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212B52"/>
                </a:solidFill>
              </a:defRPr>
            </a:lvl1pPr>
            <a:lvl2pPr>
              <a:defRPr>
                <a:solidFill>
                  <a:srgbClr val="212B52"/>
                </a:solidFill>
              </a:defRPr>
            </a:lvl2pPr>
            <a:lvl3pPr>
              <a:defRPr>
                <a:solidFill>
                  <a:srgbClr val="212B52"/>
                </a:solidFill>
              </a:defRPr>
            </a:lvl3pPr>
            <a:lvl4pPr>
              <a:defRPr>
                <a:solidFill>
                  <a:srgbClr val="212B52"/>
                </a:solidFill>
              </a:defRPr>
            </a:lvl4pPr>
            <a:lvl5pPr>
              <a:defRPr>
                <a:solidFill>
                  <a:srgbClr val="212B5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0" y="2805109"/>
            <a:ext cx="9144000" cy="10001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0" y="1358666"/>
            <a:ext cx="9143999" cy="1442210"/>
            <a:chOff x="1" y="1358666"/>
            <a:chExt cx="9134774" cy="1442210"/>
          </a:xfrm>
        </p:grpSpPr>
        <p:pic>
          <p:nvPicPr>
            <p:cNvPr id="12" name="Bildplatzhalter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1359430"/>
              <a:ext cx="1798938" cy="1439238"/>
            </a:xfrm>
            <a:prstGeom prst="rect">
              <a:avLst/>
            </a:prstGeom>
          </p:spPr>
        </p:pic>
        <p:pic>
          <p:nvPicPr>
            <p:cNvPr id="13" name="Bildplatzhalter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98939" y="1358666"/>
              <a:ext cx="1880262" cy="1440001"/>
            </a:xfrm>
            <a:prstGeom prst="rect">
              <a:avLst/>
            </a:prstGeom>
          </p:spPr>
        </p:pic>
        <p:pic>
          <p:nvPicPr>
            <p:cNvPr id="14" name="Bildplatzhalter 10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79201" y="1359427"/>
              <a:ext cx="1854511" cy="1441449"/>
            </a:xfrm>
            <a:prstGeom prst="rect">
              <a:avLst/>
            </a:prstGeom>
          </p:spPr>
        </p:pic>
        <p:pic>
          <p:nvPicPr>
            <p:cNvPr id="15" name="Bildplatzhalter 11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33713" y="1359428"/>
              <a:ext cx="1810286" cy="1440000"/>
            </a:xfrm>
            <a:prstGeom prst="rect">
              <a:avLst/>
            </a:prstGeom>
          </p:spPr>
        </p:pic>
        <p:pic>
          <p:nvPicPr>
            <p:cNvPr id="16" name="Bildplatzhalter 12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43999" y="1359427"/>
              <a:ext cx="1790776" cy="1441449"/>
            </a:xfrm>
            <a:prstGeom prst="rect">
              <a:avLst/>
            </a:prstGeom>
          </p:spPr>
        </p:pic>
      </p:grpSp>
      <p:sp>
        <p:nvSpPr>
          <p:cNvPr id="11" name="Textfeld 10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SS 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62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lang="de-DE" sz="3200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>
                <a:solidFill>
                  <a:srgbClr val="00B0F0"/>
                </a:solidFill>
              </a:rPr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05125"/>
            <a:ext cx="8229600" cy="36226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212B52"/>
                </a:solidFill>
              </a:defRPr>
            </a:lvl1pPr>
            <a:lvl2pPr>
              <a:defRPr>
                <a:solidFill>
                  <a:srgbClr val="212B52"/>
                </a:solidFill>
              </a:defRPr>
            </a:lvl2pPr>
            <a:lvl3pPr>
              <a:defRPr>
                <a:solidFill>
                  <a:srgbClr val="212B52"/>
                </a:solidFill>
              </a:defRPr>
            </a:lvl3pPr>
            <a:lvl4pPr>
              <a:defRPr>
                <a:solidFill>
                  <a:srgbClr val="212B52"/>
                </a:solidFill>
              </a:defRPr>
            </a:lvl4pPr>
            <a:lvl5pPr>
              <a:defRPr>
                <a:solidFill>
                  <a:srgbClr val="212B5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0" y="2805109"/>
            <a:ext cx="9144000" cy="10001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0" y="1358666"/>
            <a:ext cx="9146064" cy="1442210"/>
            <a:chOff x="11290" y="1358666"/>
            <a:chExt cx="9134774" cy="1442210"/>
          </a:xfrm>
        </p:grpSpPr>
        <p:pic>
          <p:nvPicPr>
            <p:cNvPr id="12" name="Bildplatzhalter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1290" y="1359430"/>
              <a:ext cx="1798938" cy="1439238"/>
            </a:xfrm>
            <a:prstGeom prst="rect">
              <a:avLst/>
            </a:prstGeom>
          </p:spPr>
        </p:pic>
        <p:pic>
          <p:nvPicPr>
            <p:cNvPr id="13" name="Bildplatzhalter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810228" y="1358666"/>
              <a:ext cx="1880262" cy="1440001"/>
            </a:xfrm>
            <a:prstGeom prst="rect">
              <a:avLst/>
            </a:prstGeom>
          </p:spPr>
        </p:pic>
        <p:pic>
          <p:nvPicPr>
            <p:cNvPr id="14" name="Bildplatzhalter 10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90490" y="1359427"/>
              <a:ext cx="1854511" cy="1441449"/>
            </a:xfrm>
            <a:prstGeom prst="rect">
              <a:avLst/>
            </a:prstGeom>
          </p:spPr>
        </p:pic>
        <p:pic>
          <p:nvPicPr>
            <p:cNvPr id="15" name="Bildplatzhalter 11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45002" y="1359428"/>
              <a:ext cx="1801062" cy="1440000"/>
            </a:xfrm>
            <a:prstGeom prst="rect">
              <a:avLst/>
            </a:prstGeom>
          </p:spPr>
        </p:pic>
        <p:pic>
          <p:nvPicPr>
            <p:cNvPr id="16" name="Bildplatzhalter 12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46064" y="1359427"/>
              <a:ext cx="1800000" cy="1441449"/>
            </a:xfrm>
            <a:prstGeom prst="rect">
              <a:avLst/>
            </a:prstGeom>
          </p:spPr>
        </p:pic>
      </p:grpSp>
      <p:sp>
        <p:nvSpPr>
          <p:cNvPr id="11" name="Textfeld 10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SS 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54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lang="de-DE" sz="3200" dirty="0" err="1" smtClean="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>
                <a:solidFill>
                  <a:srgbClr val="00B0F0"/>
                </a:solidFill>
              </a:rPr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905125"/>
            <a:ext cx="8229600" cy="3622675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212B52"/>
                </a:solidFill>
              </a:defRPr>
            </a:lvl1pPr>
            <a:lvl2pPr>
              <a:defRPr>
                <a:solidFill>
                  <a:srgbClr val="212B52"/>
                </a:solidFill>
              </a:defRPr>
            </a:lvl2pPr>
            <a:lvl3pPr>
              <a:defRPr>
                <a:solidFill>
                  <a:srgbClr val="212B52"/>
                </a:solidFill>
              </a:defRPr>
            </a:lvl3pPr>
            <a:lvl4pPr>
              <a:defRPr>
                <a:solidFill>
                  <a:srgbClr val="212B52"/>
                </a:solidFill>
              </a:defRPr>
            </a:lvl4pPr>
            <a:lvl5pPr>
              <a:defRPr>
                <a:solidFill>
                  <a:srgbClr val="212B52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0" y="2805109"/>
            <a:ext cx="9144000" cy="10001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10" name="Gruppieren 9"/>
          <p:cNvGrpSpPr/>
          <p:nvPr userDrawn="1"/>
        </p:nvGrpSpPr>
        <p:grpSpPr>
          <a:xfrm>
            <a:off x="1" y="1358666"/>
            <a:ext cx="9143998" cy="1442210"/>
            <a:chOff x="1" y="1358666"/>
            <a:chExt cx="9143998" cy="1442210"/>
          </a:xfrm>
        </p:grpSpPr>
        <p:pic>
          <p:nvPicPr>
            <p:cNvPr id="12" name="Bildplatzhalter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" y="1359430"/>
              <a:ext cx="1798938" cy="1439238"/>
            </a:xfrm>
            <a:prstGeom prst="rect">
              <a:avLst/>
            </a:prstGeom>
          </p:spPr>
        </p:pic>
        <p:pic>
          <p:nvPicPr>
            <p:cNvPr id="13" name="Bildplatzhalter 10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798939" y="1358666"/>
              <a:ext cx="1880262" cy="1440001"/>
            </a:xfrm>
            <a:prstGeom prst="rect">
              <a:avLst/>
            </a:prstGeom>
          </p:spPr>
        </p:pic>
        <p:pic>
          <p:nvPicPr>
            <p:cNvPr id="14" name="Bildplatzhalter 11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679201" y="1359427"/>
              <a:ext cx="1854511" cy="1441449"/>
            </a:xfrm>
            <a:prstGeom prst="rect">
              <a:avLst/>
            </a:prstGeom>
          </p:spPr>
        </p:pic>
        <p:pic>
          <p:nvPicPr>
            <p:cNvPr id="15" name="Bildplatzhalter 12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5533713" y="1359428"/>
              <a:ext cx="1810286" cy="1440000"/>
            </a:xfrm>
            <a:prstGeom prst="rect">
              <a:avLst/>
            </a:prstGeom>
          </p:spPr>
        </p:pic>
        <p:pic>
          <p:nvPicPr>
            <p:cNvPr id="16" name="Bildplatzhalter 14"/>
            <p:cNvPicPr>
              <a:picLocks noChangeAspect="1"/>
            </p:cNvPicPr>
            <p:nvPr userDrawn="1"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43998" y="1359427"/>
              <a:ext cx="1800001" cy="1441449"/>
            </a:xfrm>
            <a:prstGeom prst="rect">
              <a:avLst/>
            </a:prstGeom>
          </p:spPr>
        </p:pic>
      </p:grpSp>
      <p:sp>
        <p:nvSpPr>
          <p:cNvPr id="11" name="Textfeld 10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SS 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6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Textfeld 3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WS 16/17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3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 algn="l">
              <a:defRPr sz="4400"/>
            </a:lvl1pPr>
          </a:lstStyle>
          <a:p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>
                <a:solidFill>
                  <a:srgbClr val="00B0F0"/>
                </a:solidFill>
              </a:rPr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276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212B52"/>
                </a:solidFill>
              </a:defRPr>
            </a:lvl1pPr>
            <a:lvl2pPr>
              <a:defRPr sz="2400">
                <a:solidFill>
                  <a:srgbClr val="212B52"/>
                </a:solidFill>
              </a:defRPr>
            </a:lvl2pPr>
            <a:lvl3pPr>
              <a:defRPr sz="2000">
                <a:solidFill>
                  <a:srgbClr val="212B52"/>
                </a:solidFill>
              </a:defRPr>
            </a:lvl3pPr>
            <a:lvl4pPr>
              <a:defRPr sz="1800">
                <a:solidFill>
                  <a:srgbClr val="212B52"/>
                </a:solidFill>
              </a:defRPr>
            </a:lvl4pPr>
            <a:lvl5pPr>
              <a:defRPr sz="1800">
                <a:solidFill>
                  <a:srgbClr val="212B5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27600"/>
          </a:xfrm>
          <a:prstGeom prst="rect">
            <a:avLst/>
          </a:prstGeom>
        </p:spPr>
        <p:txBody>
          <a:bodyPr vert="horz"/>
          <a:lstStyle>
            <a:lvl1pPr>
              <a:defRPr sz="2800">
                <a:solidFill>
                  <a:srgbClr val="212B52"/>
                </a:solidFill>
              </a:defRPr>
            </a:lvl1pPr>
            <a:lvl2pPr>
              <a:defRPr sz="2400">
                <a:solidFill>
                  <a:srgbClr val="212B52"/>
                </a:solidFill>
              </a:defRPr>
            </a:lvl2pPr>
            <a:lvl3pPr>
              <a:defRPr sz="2000">
                <a:solidFill>
                  <a:srgbClr val="212B52"/>
                </a:solidFill>
              </a:defRPr>
            </a:lvl3pPr>
            <a:lvl4pPr>
              <a:defRPr sz="1800">
                <a:solidFill>
                  <a:srgbClr val="212B52"/>
                </a:solidFill>
              </a:defRPr>
            </a:lvl4pPr>
            <a:lvl5pPr>
              <a:defRPr sz="1800">
                <a:solidFill>
                  <a:srgbClr val="212B5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feld 4"/>
          <p:cNvSpPr txBox="1"/>
          <p:nvPr userDrawn="1"/>
        </p:nvSpPr>
        <p:spPr>
          <a:xfrm>
            <a:off x="751115" y="6574648"/>
            <a:ext cx="25717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Orientierungsphase SS 17</a:t>
            </a:r>
            <a:endParaRPr lang="de-DE" sz="1200" dirty="0">
              <a:solidFill>
                <a:srgbClr val="212B52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53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>
            <a:off x="0" y="6715125"/>
            <a:ext cx="9144000" cy="1524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de-DE" b="1">
              <a:latin typeface="Times" charset="0"/>
            </a:endParaRPr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779463" y="6621463"/>
            <a:ext cx="2093912" cy="119062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E1B4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52" name="Picture 28" descr="Unbenannt-1"/>
          <p:cNvPicPr>
            <a:picLocks noChangeAspect="1" noChangeArrowheads="1"/>
          </p:cNvPicPr>
          <p:nvPr userDrawn="1"/>
        </p:nvPicPr>
        <p:blipFill>
          <a:blip r:embed="rId3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38" y="61913"/>
            <a:ext cx="2089150" cy="55086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ieren 1"/>
          <p:cNvGrpSpPr/>
          <p:nvPr userDrawn="1"/>
        </p:nvGrpSpPr>
        <p:grpSpPr>
          <a:xfrm>
            <a:off x="4451877" y="196522"/>
            <a:ext cx="4607759" cy="421936"/>
            <a:chOff x="4460041" y="196522"/>
            <a:chExt cx="4607759" cy="421936"/>
          </a:xfrm>
        </p:grpSpPr>
        <p:sp>
          <p:nvSpPr>
            <p:cNvPr id="7" name="Text Box 4"/>
            <p:cNvSpPr txBox="1">
              <a:spLocks noChangeArrowheads="1"/>
            </p:cNvSpPr>
            <p:nvPr userDrawn="1"/>
          </p:nvSpPr>
          <p:spPr bwMode="auto">
            <a:xfrm>
              <a:off x="5609481" y="230403"/>
              <a:ext cx="3458319" cy="388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de-DE" sz="1200" b="1" dirty="0" smtClean="0">
                  <a:solidFill>
                    <a:srgbClr val="002664"/>
                  </a:solidFill>
                  <a:latin typeface="MetaNormal-Roman" panose="020B0502030000020004" pitchFamily="34" charset="0"/>
                </a:rPr>
                <a:t>Studienberatung</a:t>
              </a:r>
              <a:r>
                <a:rPr lang="de-DE" sz="1200" b="1" baseline="0" dirty="0" smtClean="0">
                  <a:solidFill>
                    <a:srgbClr val="002664"/>
                  </a:solidFill>
                  <a:latin typeface="MetaNormal-Roman" panose="020B0502030000020004" pitchFamily="34" charset="0"/>
                </a:rPr>
                <a:t> Elektrotechnik</a:t>
              </a:r>
            </a:p>
            <a:p>
              <a:pPr algn="l">
                <a:lnSpc>
                  <a:spcPct val="80000"/>
                </a:lnSpc>
              </a:pPr>
              <a:r>
                <a:rPr lang="de-DE" sz="1200" b="1" baseline="0" dirty="0" smtClean="0">
                  <a:solidFill>
                    <a:srgbClr val="002664"/>
                  </a:solidFill>
                  <a:latin typeface="MetaNormal-Roman" panose="020B0502030000020004" pitchFamily="34" charset="0"/>
                </a:rPr>
                <a:t>Institut für Elektrotechnik und Informationstechnik</a:t>
              </a:r>
              <a:endParaRPr lang="de-DE" sz="1200" b="1" dirty="0">
                <a:solidFill>
                  <a:srgbClr val="002664"/>
                </a:solidFill>
                <a:latin typeface="MetaNormal-Roman" panose="020B0502030000020004" pitchFamily="34" charset="0"/>
              </a:endParaRPr>
            </a:p>
          </p:txBody>
        </p:sp>
        <p:pic>
          <p:nvPicPr>
            <p:cNvPr id="8" name="Grafik 7"/>
            <p:cNvPicPr>
              <a:picLocks noChangeAspect="1"/>
            </p:cNvPicPr>
            <p:nvPr userDrawn="1"/>
          </p:nvPicPr>
          <p:blipFill>
            <a:blip r:embed="rId3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60041" y="196522"/>
              <a:ext cx="1134836" cy="363283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8" r:id="rId4"/>
    <p:sldLayoutId id="2147483665" r:id="rId5"/>
    <p:sldLayoutId id="2147483666" r:id="rId6"/>
    <p:sldLayoutId id="2147483667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9" r:id="rId17"/>
    <p:sldLayoutId id="2147483670" r:id="rId18"/>
    <p:sldLayoutId id="2147483671" r:id="rId19"/>
    <p:sldLayoutId id="2147483672" r:id="rId20"/>
    <p:sldLayoutId id="2147483673" r:id="rId21"/>
    <p:sldLayoutId id="2147483674" r:id="rId22"/>
    <p:sldLayoutId id="2147483675" r:id="rId23"/>
    <p:sldLayoutId id="2147483676" r:id="rId24"/>
    <p:sldLayoutId id="2147483677" r:id="rId25"/>
    <p:sldLayoutId id="2147483678" r:id="rId26"/>
    <p:sldLayoutId id="2147483679" r:id="rId27"/>
    <p:sldLayoutId id="2147483680" r:id="rId28"/>
    <p:sldLayoutId id="2147483681" r:id="rId29"/>
    <p:sldLayoutId id="2147483682" r:id="rId30"/>
    <p:sldLayoutId id="2147483683" r:id="rId31"/>
    <p:sldLayoutId id="2147483684" r:id="rId32"/>
    <p:sldLayoutId id="2147483685" r:id="rId33"/>
    <p:sldLayoutId id="2147483686" r:id="rId34"/>
    <p:sldLayoutId id="2147483687" r:id="rId35"/>
    <p:sldLayoutId id="2147483688" r:id="rId3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comments" Target="../comments/comment4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8.png"/><Relationship Id="rId4" Type="http://schemas.openxmlformats.org/officeDocument/2006/relationships/image" Target="../media/image5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2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comments" Target="../comments/comment5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png"/><Relationship Id="rId11" Type="http://schemas.openxmlformats.org/officeDocument/2006/relationships/comments" Target="../comments/comment7.xml"/><Relationship Id="rId5" Type="http://schemas.openxmlformats.org/officeDocument/2006/relationships/image" Target="../media/image75.jpeg"/><Relationship Id="rId10" Type="http://schemas.openxmlformats.org/officeDocument/2006/relationships/image" Target="../media/image80.png"/><Relationship Id="rId4" Type="http://schemas.openxmlformats.org/officeDocument/2006/relationships/image" Target="../media/image74.jpeg"/><Relationship Id="rId9" Type="http://schemas.openxmlformats.org/officeDocument/2006/relationships/image" Target="../media/image7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9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3.xml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3.xml"/><Relationship Id="rId4" Type="http://schemas.microsoft.com/office/2007/relationships/hdphoto" Target="../media/hdphoto1.wdp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3600" dirty="0" smtClean="0"/>
              <a:t>Bitte </a:t>
            </a:r>
            <a:r>
              <a:rPr lang="de-DE" sz="3600" b="1" dirty="0" smtClean="0"/>
              <a:t>lest</a:t>
            </a:r>
            <a:r>
              <a:rPr lang="de-DE" sz="3600" dirty="0" smtClean="0"/>
              <a:t> zu jeder Folie </a:t>
            </a:r>
            <a:r>
              <a:rPr lang="de-DE" sz="3600" b="1" dirty="0" smtClean="0"/>
              <a:t>die Notizen </a:t>
            </a:r>
            <a:r>
              <a:rPr lang="de-DE" sz="3600" dirty="0" smtClean="0"/>
              <a:t>und macht eine Anpassung an die </a:t>
            </a:r>
            <a:r>
              <a:rPr lang="de-DE" sz="3600" b="1" dirty="0" smtClean="0"/>
              <a:t>DRUCK</a:t>
            </a:r>
            <a:r>
              <a:rPr lang="de-DE" sz="3600" dirty="0" smtClean="0"/>
              <a:t>- oder </a:t>
            </a:r>
            <a:r>
              <a:rPr lang="de-DE" sz="3600" b="1" dirty="0" smtClean="0"/>
              <a:t>Präsentation</a:t>
            </a:r>
            <a:r>
              <a:rPr lang="de-DE" sz="3600" dirty="0" smtClean="0"/>
              <a:t>-Version</a:t>
            </a:r>
            <a:endParaRPr lang="de-DE" sz="3600" dirty="0"/>
          </a:p>
        </p:txBody>
      </p:sp>
    </p:spTree>
    <p:extLst>
      <p:ext uri="{BB962C8B-B14F-4D97-AF65-F5344CB8AC3E}">
        <p14:creationId xmlns:p14="http://schemas.microsoft.com/office/powerpoint/2010/main" val="134655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err="1">
                <a:latin typeface="MetaNormalLF-Roman" panose="020B0502030000020004" pitchFamily="34" charset="0"/>
                <a:ea typeface="+mn-ea"/>
                <a:cs typeface="+mn-cs"/>
              </a:rPr>
              <a:t>Indoor</a:t>
            </a: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-Navigation </a:t>
            </a:r>
            <a:r>
              <a:rPr lang="de-DE" b="1" dirty="0" err="1">
                <a:latin typeface="MetaNormalLF-Roman" panose="020B0502030000020004" pitchFamily="34" charset="0"/>
                <a:ea typeface="+mn-ea"/>
                <a:cs typeface="+mn-cs"/>
              </a:rPr>
              <a:t>UniPIN</a:t>
            </a:r>
            <a:endParaRPr lang="de-DE" b="1" dirty="0">
              <a:latin typeface="MetaNormalLF-Roman" panose="020B0502030000020004" pitchFamily="34" charset="0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427" y="1473650"/>
            <a:ext cx="4450115" cy="507326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73" y="4489406"/>
            <a:ext cx="4213781" cy="2057510"/>
          </a:xfrm>
          <a:prstGeom prst="rect">
            <a:avLst/>
          </a:prstGeom>
        </p:spPr>
      </p:pic>
      <p:sp>
        <p:nvSpPr>
          <p:cNvPr id="2" name="Rechteck 1"/>
          <p:cNvSpPr/>
          <p:nvPr/>
        </p:nvSpPr>
        <p:spPr bwMode="auto">
          <a:xfrm>
            <a:off x="4796444" y="1417639"/>
            <a:ext cx="2851265" cy="472546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6839027" y="4489405"/>
            <a:ext cx="2216727" cy="11216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 rot="16200000">
            <a:off x="6893886" y="4943577"/>
            <a:ext cx="1273498" cy="11216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6578481" y="1039357"/>
            <a:ext cx="2216727" cy="112168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16527" y="1600200"/>
            <a:ext cx="7531182" cy="2889206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de-DE" sz="2000" b="1" dirty="0" smtClean="0">
                <a:solidFill>
                  <a:srgbClr val="F8AE32"/>
                </a:solidFill>
                <a:latin typeface="MetaNormalLF-Roman" panose="020B0502030000020004" pitchFamily="34" charset="0"/>
              </a:rPr>
              <a:t>Auf Raumsuche?</a:t>
            </a:r>
          </a:p>
          <a:p>
            <a:pPr>
              <a:buFont typeface="Wingdings" charset="2"/>
              <a:buChar char="ü"/>
            </a:pP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Probiere </a:t>
            </a:r>
            <a:r>
              <a:rPr lang="de-DE" sz="2000" b="1" dirty="0" err="1" smtClean="0">
                <a:solidFill>
                  <a:srgbClr val="002664"/>
                </a:solidFill>
                <a:latin typeface="MetaNormalLF-Roman" panose="020B0502030000020004" pitchFamily="34" charset="0"/>
              </a:rPr>
              <a:t>UniPIN</a:t>
            </a: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!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Entwickelt </a:t>
            </a:r>
            <a:r>
              <a:rPr lang="de-DE" sz="1800" dirty="0">
                <a:solidFill>
                  <a:srgbClr val="002664"/>
                </a:solidFill>
                <a:latin typeface="MetaNormalLF-Roman" panose="020B0502030000020004" pitchFamily="34" charset="0"/>
              </a:rPr>
              <a:t>von Elektrotechnikern der Uni Paderborn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Ermöglicht das Finden </a:t>
            </a:r>
            <a:r>
              <a:rPr lang="de-DE" sz="1800" dirty="0">
                <a:solidFill>
                  <a:srgbClr val="002664"/>
                </a:solidFill>
                <a:latin typeface="MetaNormalLF-Roman" panose="020B0502030000020004" pitchFamily="34" charset="0"/>
              </a:rPr>
              <a:t>von Räumen und Berechnung von Routen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002664"/>
                </a:solidFill>
                <a:latin typeface="MetaNormalLF-Roman" panose="020B0502030000020004" pitchFamily="34" charset="0"/>
              </a:rPr>
              <a:t>Erhältlich als App für Android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1800" dirty="0">
                <a:solidFill>
                  <a:srgbClr val="002664"/>
                </a:solidFill>
                <a:latin typeface="MetaNormalLF-Roman" panose="020B0502030000020004" pitchFamily="34" charset="0"/>
              </a:rPr>
              <a:t>Online </a:t>
            </a:r>
            <a:r>
              <a:rPr lang="de-DE" sz="18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Karten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002664"/>
                </a:solidFill>
                <a:latin typeface="MetaNormalLF-Roman" panose="020B0502030000020004" pitchFamily="34" charset="0"/>
              </a:rPr>
              <a:t> </a:t>
            </a:r>
            <a:r>
              <a:rPr lang="de-DE" sz="18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    </a:t>
            </a:r>
            <a:r>
              <a:rPr lang="de-DE" sz="1800" dirty="0">
                <a:solidFill>
                  <a:srgbClr val="002664"/>
                </a:solidFill>
                <a:latin typeface="MetaNormalLF-Roman" panose="020B0502030000020004" pitchFamily="34" charset="0"/>
              </a:rPr>
              <a:t> </a:t>
            </a:r>
            <a:r>
              <a:rPr lang="de-DE" sz="18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      https</a:t>
            </a:r>
            <a:r>
              <a:rPr lang="de-DE" sz="1800" dirty="0">
                <a:solidFill>
                  <a:srgbClr val="002664"/>
                </a:solidFill>
                <a:latin typeface="MetaNormalLF-Roman" panose="020B0502030000020004" pitchFamily="34" charset="0"/>
              </a:rPr>
              <a:t>://unipin.uni-paderborn.de</a:t>
            </a:r>
          </a:p>
        </p:txBody>
      </p:sp>
    </p:spTree>
    <p:extLst>
      <p:ext uri="{BB962C8B-B14F-4D97-AF65-F5344CB8AC3E}">
        <p14:creationId xmlns:p14="http://schemas.microsoft.com/office/powerpoint/2010/main" val="42772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err="1">
                <a:latin typeface="MetaNormalLF-Roman" panose="020B0502030000020004" pitchFamily="34" charset="0"/>
                <a:ea typeface="+mn-ea"/>
                <a:cs typeface="+mn-cs"/>
              </a:rPr>
              <a:t>Indoor</a:t>
            </a: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-Navigation </a:t>
            </a:r>
            <a:r>
              <a:rPr lang="de-DE" b="1" dirty="0" err="1">
                <a:latin typeface="MetaNormalLF-Roman" panose="020B0502030000020004" pitchFamily="34" charset="0"/>
                <a:ea typeface="+mn-ea"/>
                <a:cs typeface="+mn-cs"/>
              </a:rPr>
              <a:t>UniPIN</a:t>
            </a:r>
            <a:endParaRPr lang="de-DE" b="1" dirty="0">
              <a:latin typeface="MetaNormalLF-Roman" panose="020B0502030000020004" pitchFamily="34" charset="0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1427" y="1473650"/>
            <a:ext cx="4450115" cy="507326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73" y="4489406"/>
            <a:ext cx="4213781" cy="2057510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16527" y="1600200"/>
            <a:ext cx="4474327" cy="2889206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de-DE" sz="1800" dirty="0">
                <a:solidFill>
                  <a:srgbClr val="002664"/>
                </a:solidFill>
                <a:latin typeface="MetaNormalLF-Roman" panose="020B0502030000020004" pitchFamily="34" charset="0"/>
              </a:rPr>
              <a:t>Entwickelt von Elektrotechnikern der Uni Paderborn</a:t>
            </a:r>
          </a:p>
          <a:p>
            <a:pPr>
              <a:buFont typeface="Wingdings" charset="2"/>
              <a:buChar char="ü"/>
            </a:pPr>
            <a:r>
              <a:rPr lang="de-DE" sz="1800" dirty="0">
                <a:solidFill>
                  <a:srgbClr val="002664"/>
                </a:solidFill>
                <a:latin typeface="MetaNormalLF-Roman" panose="020B0502030000020004" pitchFamily="34" charset="0"/>
              </a:rPr>
              <a:t>Finden von Räumen und Berechnung von Routen</a:t>
            </a:r>
          </a:p>
          <a:p>
            <a:pPr>
              <a:buFont typeface="Wingdings" charset="2"/>
              <a:buChar char="ü"/>
            </a:pPr>
            <a:r>
              <a:rPr lang="de-DE" sz="1800" dirty="0">
                <a:solidFill>
                  <a:srgbClr val="002664"/>
                </a:solidFill>
                <a:latin typeface="MetaNormalLF-Roman" panose="020B0502030000020004" pitchFamily="34" charset="0"/>
              </a:rPr>
              <a:t>Erhältlich als App für Android</a:t>
            </a:r>
          </a:p>
          <a:p>
            <a:pPr>
              <a:buFont typeface="Wingdings" charset="2"/>
              <a:buChar char="ü"/>
            </a:pPr>
            <a:r>
              <a:rPr lang="de-DE" sz="1800" dirty="0">
                <a:solidFill>
                  <a:srgbClr val="002664"/>
                </a:solidFill>
                <a:latin typeface="MetaNormalLF-Roman" panose="020B0502030000020004" pitchFamily="34" charset="0"/>
              </a:rPr>
              <a:t>Online Karten</a:t>
            </a:r>
          </a:p>
          <a:p>
            <a:pPr marL="0" indent="0">
              <a:buNone/>
            </a:pPr>
            <a:r>
              <a:rPr lang="de-DE" sz="1800" dirty="0">
                <a:solidFill>
                  <a:srgbClr val="002664"/>
                </a:solidFill>
                <a:latin typeface="MetaNormalLF-Roman" panose="020B0502030000020004" pitchFamily="34" charset="0"/>
              </a:rPr>
              <a:t>      https://unipin.uni-paderborn.de</a:t>
            </a:r>
          </a:p>
        </p:txBody>
      </p:sp>
    </p:spTree>
    <p:extLst>
      <p:ext uri="{BB962C8B-B14F-4D97-AF65-F5344CB8AC3E}">
        <p14:creationId xmlns:p14="http://schemas.microsoft.com/office/powerpoint/2010/main" val="408784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u="sng" dirty="0" smtClean="0"/>
              <a:t/>
            </a:r>
            <a:br>
              <a:rPr lang="de-DE" u="sng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Gastronomie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-88900" y="1339580"/>
            <a:ext cx="9448799" cy="1467120"/>
            <a:chOff x="0" y="1338762"/>
            <a:chExt cx="9275805" cy="120096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38762"/>
              <a:ext cx="1845159" cy="1197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5159" y="1339580"/>
              <a:ext cx="2940351" cy="11973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8925" y="1339580"/>
              <a:ext cx="4390427" cy="1197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8110" y="1339580"/>
              <a:ext cx="2487695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3251"/>
          <a:stretch/>
        </p:blipFill>
        <p:spPr>
          <a:xfrm>
            <a:off x="855456" y="3152923"/>
            <a:ext cx="3342953" cy="312707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6662"/>
          <a:stretch/>
        </p:blipFill>
        <p:spPr>
          <a:xfrm>
            <a:off x="4919456" y="3170385"/>
            <a:ext cx="3342953" cy="23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8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Studentenwohnheime</a:t>
            </a:r>
            <a:b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</a:br>
            <a:endParaRPr lang="de-DE" b="1" dirty="0">
              <a:latin typeface="MetaNormalLF-Roman" panose="020B0502030000020004" pitchFamily="34" charset="0"/>
              <a:ea typeface="+mn-ea"/>
              <a:cs typeface="+mn-cs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-342900" y="1362340"/>
            <a:ext cx="9588500" cy="1444360"/>
            <a:chOff x="0" y="1362340"/>
            <a:chExt cx="9248775" cy="1203018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62340"/>
              <a:ext cx="4403742" cy="1201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5059" y="1362340"/>
              <a:ext cx="4403746" cy="12010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7902" y="1362340"/>
              <a:ext cx="1720873" cy="1203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2"/>
          <p:cNvSpPr txBox="1">
            <a:spLocks noGrp="1" noChangeArrowheads="1"/>
          </p:cNvSpPr>
          <p:nvPr>
            <p:ph idx="1"/>
          </p:nvPr>
        </p:nvSpPr>
        <p:spPr bwMode="auto">
          <a:xfrm>
            <a:off x="289820" y="3450035"/>
            <a:ext cx="2679700" cy="130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8775" indent="-358775" algn="l">
              <a:lnSpc>
                <a:spcPts val="2000"/>
              </a:lnSpc>
              <a:buFont typeface="Wingdings" pitchFamily="2" charset="2"/>
              <a:buChar char="ü"/>
            </a:pPr>
            <a:r>
              <a:rPr lang="de-DE" sz="2000" b="1" dirty="0" err="1">
                <a:solidFill>
                  <a:srgbClr val="002664"/>
                </a:solidFill>
                <a:latin typeface="MetaNormalLF-Roman" panose="020B0502030000020004" pitchFamily="34" charset="0"/>
              </a:rPr>
              <a:t>Vogeliusweg</a:t>
            </a:r>
            <a:endParaRPr lang="de-DE" sz="20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358775" indent="-358775" algn="l">
              <a:lnSpc>
                <a:spcPts val="2000"/>
              </a:lnSpc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Peter-Hille-Weg</a:t>
            </a:r>
          </a:p>
          <a:p>
            <a:pPr marL="358775" indent="-358775" algn="l">
              <a:lnSpc>
                <a:spcPts val="2000"/>
              </a:lnSpc>
              <a:buFont typeface="Wingdings" pitchFamily="2" charset="2"/>
              <a:buChar char="ü"/>
            </a:pPr>
            <a:r>
              <a:rPr lang="de-DE" sz="2000" b="1" dirty="0" err="1">
                <a:solidFill>
                  <a:srgbClr val="002664"/>
                </a:solidFill>
                <a:latin typeface="MetaNormalLF-Roman" panose="020B0502030000020004" pitchFamily="34" charset="0"/>
              </a:rPr>
              <a:t>Mersinweg</a:t>
            </a:r>
            <a:endParaRPr lang="de-DE" sz="20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358775" indent="-358775" algn="l">
              <a:lnSpc>
                <a:spcPts val="2000"/>
              </a:lnSpc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Alois-Fuchs-Weg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556000" y="3450035"/>
            <a:ext cx="5829157" cy="1315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8775" indent="-358775">
              <a:lnSpc>
                <a:spcPts val="2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  <a:ea typeface="+mn-ea"/>
                <a:cs typeface="+mn-cs"/>
              </a:rPr>
              <a:t>Einzelzimmer</a:t>
            </a:r>
          </a:p>
          <a:p>
            <a:pPr marL="358775" indent="-358775">
              <a:lnSpc>
                <a:spcPts val="2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  <a:ea typeface="+mn-ea"/>
                <a:cs typeface="+mn-cs"/>
              </a:rPr>
              <a:t>Einzel-/Doppelapartment</a:t>
            </a:r>
          </a:p>
          <a:p>
            <a:pPr marL="358775" indent="-358775">
              <a:lnSpc>
                <a:spcPts val="2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  <a:ea typeface="+mn-ea"/>
                <a:cs typeface="+mn-cs"/>
              </a:rPr>
              <a:t>Einzelzimmer in 2er/4er-Wohngemeinschaft</a:t>
            </a:r>
          </a:p>
          <a:p>
            <a:pPr marL="358775" indent="-358775">
              <a:lnSpc>
                <a:spcPts val="2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  <a:ea typeface="+mn-ea"/>
                <a:cs typeface="+mn-cs"/>
              </a:rPr>
              <a:t>Zweiraumapartment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89820" y="5549363"/>
            <a:ext cx="7477252" cy="101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58775" indent="-358775">
              <a:lnSpc>
                <a:spcPts val="2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  <a:ea typeface="+mn-ea"/>
                <a:cs typeface="+mn-cs"/>
              </a:rPr>
              <a:t>Ausstattung und Preise unterschiedlich</a:t>
            </a:r>
          </a:p>
          <a:p>
            <a:pPr marL="358775" indent="-358775">
              <a:lnSpc>
                <a:spcPts val="2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  <a:ea typeface="+mn-ea"/>
                <a:cs typeface="+mn-cs"/>
              </a:rPr>
              <a:t>Antrag an das Studentenwerk </a:t>
            </a:r>
          </a:p>
          <a:p>
            <a:pPr marL="358775" indent="-358775">
              <a:lnSpc>
                <a:spcPts val="2000"/>
              </a:lnSpc>
              <a:spcBef>
                <a:spcPct val="20000"/>
              </a:spcBef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  <a:ea typeface="+mn-ea"/>
                <a:cs typeface="+mn-cs"/>
              </a:rPr>
              <a:t>Mehr Infos: www.studentenwerk-pb.de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89820" y="3058245"/>
            <a:ext cx="2679700" cy="35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2000"/>
              </a:lnSpc>
              <a:buNone/>
            </a:pPr>
            <a:r>
              <a:rPr lang="de-DE" sz="2400" b="1" kern="0" dirty="0" smtClean="0">
                <a:solidFill>
                  <a:srgbClr val="F8AE32"/>
                </a:solidFill>
                <a:latin typeface="MetaNormalLF-Roman" panose="020B0502030000020004" pitchFamily="34" charset="0"/>
              </a:rPr>
              <a:t>Wo: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556000" y="3045870"/>
            <a:ext cx="2679700" cy="34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2000"/>
              </a:lnSpc>
              <a:buNone/>
            </a:pPr>
            <a:r>
              <a:rPr lang="de-DE" sz="2400" b="1" kern="0" dirty="0" smtClean="0">
                <a:solidFill>
                  <a:srgbClr val="F8AE32"/>
                </a:solidFill>
                <a:latin typeface="MetaNormalLF-Roman" panose="020B0502030000020004" pitchFamily="34" charset="0"/>
              </a:rPr>
              <a:t>Was: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289820" y="5174801"/>
            <a:ext cx="2679700" cy="37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lnSpc>
                <a:spcPts val="2000"/>
              </a:lnSpc>
              <a:buNone/>
            </a:pPr>
            <a:r>
              <a:rPr lang="de-DE" sz="2400" b="1" kern="0" dirty="0" smtClean="0">
                <a:solidFill>
                  <a:srgbClr val="F8AE32"/>
                </a:solidFill>
                <a:latin typeface="MetaNormalLF-Roman" panose="020B0502030000020004" pitchFamily="34" charset="0"/>
              </a:rPr>
              <a:t>Infos:</a:t>
            </a:r>
          </a:p>
        </p:txBody>
      </p:sp>
    </p:spTree>
    <p:extLst>
      <p:ext uri="{BB962C8B-B14F-4D97-AF65-F5344CB8AC3E}">
        <p14:creationId xmlns:p14="http://schemas.microsoft.com/office/powerpoint/2010/main" val="372068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Uni-Sport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7942" y="2832580"/>
            <a:ext cx="8229600" cy="3622675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</a:t>
            </a:r>
          </a:p>
          <a:p>
            <a:pPr marL="358775" indent="-358775">
              <a:buFont typeface="Wingdings" pitchFamily="2" charset="2"/>
              <a:buChar char="ü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Verschiedene Kurse in den Bereichen:   </a:t>
            </a:r>
            <a:endParaRPr lang="de-DE" sz="2000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0" indent="0">
              <a:buNone/>
            </a:pP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     Fitness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, Ballsportarten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, Tanzen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…</a:t>
            </a:r>
          </a:p>
          <a:p>
            <a:pPr marL="358775" indent="-358775">
              <a:buFont typeface="Wingdings" pitchFamily="2" charset="2"/>
              <a:buChar char="ü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Fitness-Gerätetraining / 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Gesundheits-Trainings-Zentrum</a:t>
            </a:r>
            <a:endParaRPr lang="de-DE" sz="2000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358775" indent="-358775">
              <a:buFont typeface="Wingdings" pitchFamily="2" charset="2"/>
              <a:buChar char="ü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Golfakademie</a:t>
            </a:r>
          </a:p>
          <a:p>
            <a:pPr marL="358775" indent="-358775">
              <a:buFont typeface="Wingdings" pitchFamily="2" charset="2"/>
              <a:buChar char="ü"/>
            </a:pPr>
            <a:endParaRPr lang="de-DE" sz="2000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358775" indent="-358775">
              <a:buFont typeface="Wingdings" pitchFamily="2" charset="2"/>
              <a:buChar char="ü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Mehr Infos: </a:t>
            </a:r>
          </a:p>
          <a:p>
            <a:pPr marL="0" indent="0">
              <a:buNone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     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http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://www.uni-paderborn.de/universitaet/hochschulsport/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0" y="1354850"/>
            <a:ext cx="9525000" cy="1478838"/>
            <a:chOff x="0" y="1329450"/>
            <a:chExt cx="9143999" cy="127736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6050" y="1330406"/>
              <a:ext cx="3247949" cy="12672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9035" y="1330406"/>
              <a:ext cx="1387401" cy="1276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75" y="1330406"/>
              <a:ext cx="3732191" cy="1276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29450"/>
              <a:ext cx="2006931" cy="1276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56409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Organisation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4" y="2905125"/>
            <a:ext cx="8229600" cy="3622675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de-DE" sz="2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Studierendensekretariat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Ein- und Umschreibung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Bescheinigungen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Beurlaubungen, Rückmeldung und Exmatrikulation</a:t>
            </a:r>
          </a:p>
          <a:p>
            <a:pPr>
              <a:buFont typeface="Wingdings" charset="2"/>
              <a:buChar char="ü"/>
            </a:pPr>
            <a:r>
              <a:rPr lang="de-DE" sz="2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Zentrales Prüfungssekretariat</a:t>
            </a:r>
          </a:p>
          <a:p>
            <a:pPr lvl="1">
              <a:buFont typeface="Wingdings" charset="2"/>
              <a:buChar char="Ø"/>
            </a:pP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Verwaltung von Prüfungen</a:t>
            </a:r>
            <a:endParaRPr lang="de-DE" sz="2000" dirty="0">
              <a:solidFill>
                <a:srgbClr val="002664"/>
              </a:solidFill>
              <a:latin typeface="MetaNormalLF-Roman" panose="020B0502030000020004" pitchFamily="34" charset="0"/>
              <a:cs typeface="+mn-cs"/>
            </a:endParaRP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Zulassungsfragen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Abgabe von Abschlussarbeiten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Notenbescheinigung, Zeugnisse und Urkunde</a:t>
            </a:r>
          </a:p>
        </p:txBody>
      </p:sp>
      <p:pic>
        <p:nvPicPr>
          <p:cNvPr id="1026" name="Picture 2" descr="Zentrales Prüfungssekretaria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9861" y="1351735"/>
            <a:ext cx="4578612" cy="14635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Zentrales Prüfungssekretariat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3663" y="1361456"/>
            <a:ext cx="3366198" cy="1453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4993" y="1340837"/>
            <a:ext cx="1575830" cy="14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4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0" y="1366915"/>
            <a:ext cx="9144000" cy="14513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IT-Infrastruktur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7944" y="2905125"/>
            <a:ext cx="8786879" cy="3622675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de-DE" sz="2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Notebook-</a:t>
            </a:r>
            <a:r>
              <a:rPr lang="de-DE" sz="2400" b="1" dirty="0" err="1">
                <a:solidFill>
                  <a:srgbClr val="002664"/>
                </a:solidFill>
                <a:latin typeface="MetaNormalLF-Roman" panose="020B0502030000020004" pitchFamily="34" charset="0"/>
              </a:rPr>
              <a:t>Cafe</a:t>
            </a:r>
            <a:endParaRPr lang="de-DE" sz="24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IMT-Login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Netbook- und Notebookberatung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Anmeldung zu </a:t>
            </a:r>
            <a:r>
              <a:rPr lang="de-DE" sz="2000" dirty="0" err="1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doIT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 Kursen</a:t>
            </a:r>
          </a:p>
          <a:p>
            <a:pPr>
              <a:buFont typeface="Wingdings" charset="2"/>
              <a:buChar char="ü"/>
            </a:pPr>
            <a:r>
              <a:rPr lang="de-DE" sz="2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Paul-Studentenbetreuung </a:t>
            </a:r>
            <a:r>
              <a:rPr lang="de-DE" sz="2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Elektrotechnik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Probleme bei der An- und Abmeldung von Veranstaltungen der Elektrotechnik in Paul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Öffnungszeiten: </a:t>
            </a:r>
          </a:p>
          <a:p>
            <a:pPr marL="514350" lvl="1" indent="0">
              <a:buNone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    http://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ei.uni-paderborn.de/studium/</a:t>
            </a:r>
            <a:b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</a:b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    </a:t>
            </a:r>
            <a:r>
              <a:rPr lang="de-DE" sz="2000" dirty="0" err="1" smtClean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studienorganisation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/</a:t>
            </a:r>
            <a:r>
              <a:rPr lang="de-DE" sz="2000" dirty="0" err="1" smtClean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paul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-</a:t>
            </a:r>
            <a:r>
              <a:rPr lang="de-DE" sz="2000" dirty="0" err="1" smtClean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buero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-</a:t>
            </a:r>
            <a:r>
              <a:rPr lang="de-DE" sz="2000" dirty="0" err="1" smtClean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eim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-e/</a:t>
            </a:r>
            <a:endParaRPr lang="de-DE" sz="2000" dirty="0">
              <a:solidFill>
                <a:srgbClr val="002664"/>
              </a:solidFill>
              <a:latin typeface="MetaNormalLF-Roman" panose="020B0502030000020004" pitchFamily="34" charset="0"/>
              <a:cs typeface="+mn-cs"/>
            </a:endParaRPr>
          </a:p>
        </p:txBody>
      </p:sp>
      <p:pic>
        <p:nvPicPr>
          <p:cNvPr id="2050" name="Picture 2" descr="https://www.uni-paderborn.de/fileadmin/paul-info/Grafiken/PAUL-Logos/PAUL_RGB_3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2052" y="1366915"/>
            <a:ext cx="2895762" cy="14344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www.uni-paderborn.de/fileadmin/_processed_/csm_upbAktuell_IMT-Logo_fab6d5733f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40" y="1366915"/>
            <a:ext cx="2471895" cy="1449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imt.uni-paderborn.de/fileadmin/_processed_/csm_logo-nbc-neu_bbe6193af9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86441" y="1366915"/>
            <a:ext cx="3541304" cy="14496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119" y="5301756"/>
            <a:ext cx="1243038" cy="1226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2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Hilfe und Unterstützung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8067" y="2905125"/>
            <a:ext cx="8229600" cy="3622675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de-DE" sz="2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Studienberatung Elektrotechnik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Öffnungszeiten: studi.et.upb.de</a:t>
            </a:r>
          </a:p>
          <a:p>
            <a:pPr>
              <a:buFont typeface="Wingdings" charset="2"/>
              <a:buChar char="ü"/>
            </a:pPr>
            <a:r>
              <a:rPr lang="de-DE" sz="2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Service Center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Allgemeine Fragen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Studienbescheinigungen und Formulare</a:t>
            </a:r>
          </a:p>
          <a:p>
            <a:pPr>
              <a:buFont typeface="Wingdings" charset="2"/>
              <a:buChar char="ü"/>
            </a:pPr>
            <a:r>
              <a:rPr lang="de-DE" sz="2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Studierendenwerk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Studienfinanzierung, BAföG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Studentenwohnheime, KITA, 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Gastronomie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http://</a:t>
            </a:r>
            <a:r>
              <a:rPr lang="de-DE" sz="2000" dirty="0" err="1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www.studentenwerk-pb.de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/</a:t>
            </a:r>
          </a:p>
          <a:p>
            <a:endParaRPr lang="de-DE" dirty="0"/>
          </a:p>
        </p:txBody>
      </p:sp>
      <p:sp>
        <p:nvSpPr>
          <p:cNvPr id="6" name="Rechteck 5"/>
          <p:cNvSpPr/>
          <p:nvPr/>
        </p:nvSpPr>
        <p:spPr bwMode="auto">
          <a:xfrm>
            <a:off x="-10048" y="1353490"/>
            <a:ext cx="9144000" cy="14513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554" y="1703839"/>
            <a:ext cx="1908261" cy="611838"/>
          </a:xfrm>
          <a:prstGeom prst="rect">
            <a:avLst/>
          </a:prstGeom>
        </p:spPr>
      </p:pic>
      <p:pic>
        <p:nvPicPr>
          <p:cNvPr id="5" name="Picture 2" descr="http://www.studentenwerk-pb.de/fileadmin/images/Logos/main-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2547" y="1674360"/>
            <a:ext cx="1810775" cy="6413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Foyer mit Service Cen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3076" name="Picture 4" descr="Foyer mit Service Center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6279" y="1353490"/>
            <a:ext cx="4657585" cy="1455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18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Fachschaft, Hochschulgruppe und Ausschuss</a:t>
            </a:r>
            <a:b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</a:br>
            <a:endParaRPr lang="de-DE" b="1" dirty="0">
              <a:latin typeface="MetaNormalLF-Roman" panose="020B0502030000020004" pitchFamily="34" charset="0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4695" y="2905125"/>
            <a:ext cx="8229600" cy="3622675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de-DE" sz="2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Fachschaft Elektrotechnik</a:t>
            </a:r>
          </a:p>
          <a:p>
            <a:pPr lvl="1">
              <a:buFont typeface="Wingdings" charset="2"/>
              <a:buChar char="Ø"/>
            </a:pP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Vertretung der Studierenden, Beratung,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E-Labor, etc.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http://fset.uni-paderborn.de/</a:t>
            </a:r>
          </a:p>
          <a:p>
            <a:pPr marL="342900" lvl="1" indent="-342900">
              <a:buFont typeface="Wingdings" charset="2"/>
              <a:buChar char="ü"/>
            </a:pPr>
            <a:r>
              <a:rPr lang="de-DE" sz="2400" b="1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HG-Wing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Hochschulgruppe Wirtschaftsingenieurwesen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http://hg-wing.de/</a:t>
            </a:r>
          </a:p>
          <a:p>
            <a:pPr marL="342900" lvl="1" indent="-342900">
              <a:buFont typeface="Wingdings" charset="2"/>
              <a:buChar char="ü"/>
            </a:pPr>
            <a:r>
              <a:rPr lang="de-DE" sz="2400" b="1" dirty="0" smtClean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AStA </a:t>
            </a:r>
            <a:r>
              <a:rPr lang="de-DE" sz="2400" b="1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der Universität Paderborn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Allgemeiner Studierendenausschuss</a:t>
            </a:r>
          </a:p>
          <a:p>
            <a:pPr lvl="1"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http://asta.uni-paderborn.de/startseite/</a:t>
            </a:r>
          </a:p>
          <a:p>
            <a:endParaRPr lang="de-DE" dirty="0"/>
          </a:p>
        </p:txBody>
      </p:sp>
      <p:sp>
        <p:nvSpPr>
          <p:cNvPr id="7" name="Rechteck 6"/>
          <p:cNvSpPr/>
          <p:nvPr/>
        </p:nvSpPr>
        <p:spPr bwMode="auto">
          <a:xfrm>
            <a:off x="-10048" y="1353490"/>
            <a:ext cx="9144000" cy="145136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4" descr="http://asta.uni-paderborn.de/fileadmin/user_upload/Logo_Fachschaft_Elektrotechnik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884" y="1353490"/>
            <a:ext cx="1114639" cy="14385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hg-wing.de/wp-content/uploads/2014/06/default-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4867" y="1643492"/>
            <a:ext cx="1443944" cy="759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asta.uni-paderborn.de/asta-up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944" y="1387224"/>
            <a:ext cx="2657963" cy="13838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6616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457200" y="4025900"/>
            <a:ext cx="8229600" cy="622300"/>
          </a:xfrm>
          <a:prstGeom prst="rect">
            <a:avLst/>
          </a:prstGeom>
          <a:solidFill>
            <a:srgbClr val="CECF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Agenda des Vortrags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Vorstellung der Studienberatung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Universität Paderborn</a:t>
            </a:r>
          </a:p>
          <a:p>
            <a:pPr marL="725488" lvl="1" indent="-268288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8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Der Campus – Alle Kräfte gebündelt</a:t>
            </a:r>
          </a:p>
          <a:p>
            <a:pPr marL="725488" lvl="1" indent="-268288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8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Freizeit und Studentische Initiativen – Studium heißt nicht nur Lernen</a:t>
            </a:r>
            <a:endParaRPr lang="de-DE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Aufbau des </a:t>
            </a:r>
            <a:r>
              <a:rPr lang="de-DE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Studium</a:t>
            </a:r>
            <a:r>
              <a:rPr lang="de-DE" b="1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s</a:t>
            </a:r>
            <a:endParaRPr lang="de-DE" b="1" dirty="0">
              <a:solidFill>
                <a:srgbClr val="212B52"/>
              </a:solidFill>
              <a:latin typeface="MetaNormalLF-Roman" panose="020B0502030000020004" pitchFamily="34" charset="0"/>
            </a:endParaRPr>
          </a:p>
          <a:p>
            <a:pPr marL="725488" lvl="1" indent="-268288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8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Das Institut der Elektrotechnik – Persönlich und kompetent</a:t>
            </a:r>
          </a:p>
          <a:p>
            <a:pPr marL="725488" lvl="1" indent="-268288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8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Studienablauf</a:t>
            </a:r>
          </a:p>
          <a:p>
            <a:pPr marL="725488" lvl="1" indent="-268288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8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Formalitäten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479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477" y="3231254"/>
            <a:ext cx="9201665" cy="3634984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531" y="673141"/>
            <a:ext cx="3926272" cy="10361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979430" y="1803501"/>
            <a:ext cx="41106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00B0F0"/>
                </a:solidFill>
                <a:latin typeface="MetaNormalLF-Roman" panose="020B0502030000020004" pitchFamily="34" charset="0"/>
                <a:ea typeface="+mn-ea"/>
                <a:cs typeface="+mn-cs"/>
              </a:rPr>
              <a:t>Institut </a:t>
            </a:r>
            <a:r>
              <a:rPr lang="de-DE" sz="2800" b="1" dirty="0" smtClean="0">
                <a:solidFill>
                  <a:srgbClr val="00B0F0"/>
                </a:solidFill>
                <a:latin typeface="MetaNormalLF-Roman" panose="020B0502030000020004" pitchFamily="34" charset="0"/>
                <a:ea typeface="+mn-ea"/>
                <a:cs typeface="+mn-cs"/>
              </a:rPr>
              <a:t>für Elektrotechnik und Informationstechnik</a:t>
            </a:r>
            <a:endParaRPr lang="de-DE" sz="2800" b="1" dirty="0">
              <a:solidFill>
                <a:srgbClr val="00B0F0"/>
              </a:solidFill>
              <a:latin typeface="MetaNormalLF-Roman" panose="020B0502030000020004" pitchFamily="34" charset="0"/>
              <a:ea typeface="+mn-ea"/>
              <a:cs typeface="+mn-cs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4979430" y="673141"/>
            <a:ext cx="2671180" cy="1088103"/>
            <a:chOff x="5183122" y="74405"/>
            <a:chExt cx="2671180" cy="1088103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5183122" y="897820"/>
              <a:ext cx="2671180" cy="264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lnSpc>
                  <a:spcPct val="80000"/>
                </a:lnSpc>
              </a:pPr>
              <a:r>
                <a:rPr lang="de-DE" sz="1400" b="1" dirty="0" smtClean="0">
                  <a:solidFill>
                    <a:srgbClr val="002664"/>
                  </a:solidFill>
                  <a:latin typeface="MetaNormal-Roman" panose="020B0502030000020004" pitchFamily="34" charset="0"/>
                </a:rPr>
                <a:t>Studienberatung</a:t>
              </a:r>
              <a:r>
                <a:rPr lang="de-DE" sz="1400" b="1" baseline="0" dirty="0" smtClean="0">
                  <a:solidFill>
                    <a:srgbClr val="002664"/>
                  </a:solidFill>
                  <a:latin typeface="MetaNormal-Roman" panose="020B0502030000020004" pitchFamily="34" charset="0"/>
                </a:rPr>
                <a:t> Elektrotechnik</a:t>
              </a:r>
            </a:p>
          </p:txBody>
        </p:sp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65507" y="74405"/>
              <a:ext cx="2572208" cy="8234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33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Institut für </a:t>
            </a:r>
            <a:r>
              <a:rPr lang="de-DE" b="1" dirty="0" smtClean="0">
                <a:latin typeface="MetaNormalLF-Roman" panose="020B0502030000020004" pitchFamily="34" charset="0"/>
                <a:ea typeface="+mn-ea"/>
                <a:cs typeface="+mn-cs"/>
              </a:rPr>
              <a:t>Elektrotechnik und Informationstechnik</a:t>
            </a:r>
            <a:endParaRPr lang="de-DE" b="1" dirty="0">
              <a:latin typeface="MetaNormalLF-Roman" panose="020B0502030000020004" pitchFamily="34" charset="0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30854" y="2146967"/>
            <a:ext cx="6477646" cy="4927600"/>
          </a:xfrm>
        </p:spPr>
        <p:txBody>
          <a:bodyPr/>
          <a:lstStyle/>
          <a:p>
            <a:pPr marL="447675" lvl="1" indent="-2667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Umfasst </a:t>
            </a: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14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Fachgebiete</a:t>
            </a:r>
          </a:p>
          <a:p>
            <a:pPr marL="447675" lvl="1" indent="-2667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Ca. </a:t>
            </a: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86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wissenschaftliche Mitarbeiter</a:t>
            </a:r>
          </a:p>
          <a:p>
            <a:pPr marL="447675" lvl="1" indent="-266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Ca. </a:t>
            </a: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972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Studierende </a:t>
            </a:r>
            <a:endParaRPr lang="de-DE" sz="20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447675" lvl="1" indent="-2667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Interdisziplinäre Forschung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mit anderen 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Wissenschaftsgebieten</a:t>
            </a:r>
            <a:endParaRPr lang="de-DE" sz="2000" dirty="0">
              <a:solidFill>
                <a:srgbClr val="002664"/>
              </a:solidFill>
              <a:latin typeface="MetaNormalLF-Roman" panose="020B0502030000020004" pitchFamily="34" charset="0"/>
            </a:endParaRPr>
          </a:p>
        </p:txBody>
      </p:sp>
      <p:pic>
        <p:nvPicPr>
          <p:cNvPr id="4" name="Picture 2" descr="C:\Users\walli\Desktop\Thiede_09a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358" y="2194614"/>
            <a:ext cx="3477253" cy="37730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491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9365531" cy="1143000"/>
          </a:xfrm>
        </p:spPr>
        <p:txBody>
          <a:bodyPr/>
          <a:lstStyle/>
          <a:p>
            <a:r>
              <a:rPr lang="de-DE" sz="3200" dirty="0">
                <a:solidFill>
                  <a:srgbClr val="00B0F0"/>
                </a:solidFill>
              </a:rPr>
              <a:t/>
            </a:r>
            <a:br>
              <a:rPr lang="de-DE" sz="3200" dirty="0">
                <a:solidFill>
                  <a:srgbClr val="00B0F0"/>
                </a:solidFill>
              </a:rPr>
            </a:br>
            <a:r>
              <a:rPr lang="de-DE" sz="3200" dirty="0" smtClean="0">
                <a:solidFill>
                  <a:srgbClr val="00B0F0"/>
                </a:solidFill>
              </a:rPr>
              <a:t>BA </a:t>
            </a:r>
            <a:r>
              <a:rPr lang="de-DE" sz="3200" b="1" dirty="0" smtClean="0">
                <a:solidFill>
                  <a:srgbClr val="00B0F0"/>
                </a:solidFill>
                <a:latin typeface="MetaNormalLF-Roman" panose="020B0502030000020004" pitchFamily="34" charset="0"/>
                <a:ea typeface="+mn-ea"/>
                <a:cs typeface="+mn-cs"/>
              </a:rPr>
              <a:t>Elektrotechnik – Veranstaltung 2. Semester</a:t>
            </a:r>
            <a:endParaRPr lang="de-DE" sz="3200" b="1" dirty="0">
              <a:solidFill>
                <a:srgbClr val="00B0F0"/>
              </a:solidFill>
              <a:latin typeface="MetaNormalLF-Roman" panose="020B0502030000020004" pitchFamily="34" charset="0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54202" y="1562100"/>
            <a:ext cx="2717798" cy="2340769"/>
          </a:xfrm>
        </p:spPr>
        <p:txBody>
          <a:bodyPr/>
          <a:lstStyle/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>
                <a:latin typeface="MetaNormalLF-Roman" panose="020B0502030000020004" pitchFamily="34" charset="0"/>
              </a:rPr>
              <a:t>Prof. </a:t>
            </a:r>
            <a:r>
              <a:rPr lang="de-DE" b="1" dirty="0" smtClean="0">
                <a:latin typeface="MetaNormalLF-Roman" panose="020B0502030000020004" pitchFamily="34" charset="0"/>
              </a:rPr>
              <a:t>Dr.-Ing. habil. </a:t>
            </a:r>
            <a:r>
              <a:rPr lang="de-DE" b="1" dirty="0" err="1" smtClean="0">
                <a:latin typeface="MetaNormalLF-Roman" panose="020B0502030000020004" pitchFamily="34" charset="0"/>
              </a:rPr>
              <a:t>Sextro</a:t>
            </a:r>
            <a:endParaRPr lang="de-DE" b="1" dirty="0">
              <a:latin typeface="MetaNormalLF-Roman" panose="020B0502030000020004" pitchFamily="34" charset="0"/>
            </a:endParaRP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1700" b="1" dirty="0" smtClean="0">
              <a:latin typeface="MetaNormalLF-Roman" panose="020B0502030000020004" pitchFamily="34" charset="0"/>
            </a:endParaRP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dirty="0" smtClean="0">
                <a:latin typeface="MetaNormalLF-Roman" panose="020B0502030000020004" pitchFamily="34" charset="0"/>
              </a:rPr>
              <a:t>Technische Mechanik für Elektrotechniker  </a:t>
            </a:r>
            <a:endParaRPr lang="de-DE" sz="2000" b="1" dirty="0">
              <a:latin typeface="MetaNormalLF-Roman" panose="020B0502030000020004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 bwMode="auto">
          <a:xfrm>
            <a:off x="63500" y="4064000"/>
            <a:ext cx="900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Gerader Verbinder 8"/>
          <p:cNvCxnSpPr/>
          <p:nvPr/>
        </p:nvCxnSpPr>
        <p:spPr bwMode="auto">
          <a:xfrm flipV="1">
            <a:off x="4572000" y="1562100"/>
            <a:ext cx="0" cy="502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Inhaltsplatzhalter 2"/>
          <p:cNvSpPr txBox="1">
            <a:spLocks/>
          </p:cNvSpPr>
          <p:nvPr/>
        </p:nvSpPr>
        <p:spPr>
          <a:xfrm>
            <a:off x="6345704" y="1562100"/>
            <a:ext cx="2717798" cy="2340769"/>
          </a:xfrm>
          <a:prstGeom prst="rect">
            <a:avLst/>
          </a:prstGeom>
        </p:spPr>
        <p:txBody>
          <a:bodyPr vert="horz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12B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212B5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212B5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212B5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212B5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>
                <a:latin typeface="MetaNormalLF-Roman" panose="020B0502030000020004" pitchFamily="34" charset="0"/>
              </a:rPr>
              <a:t>Prof. </a:t>
            </a:r>
            <a:r>
              <a:rPr lang="de-DE" b="1" dirty="0" smtClean="0">
                <a:latin typeface="MetaNormalLF-Roman" panose="020B0502030000020004" pitchFamily="34" charset="0"/>
              </a:rPr>
              <a:t>Dr.-Ing. Thiede</a:t>
            </a:r>
            <a:endParaRPr lang="de-DE" b="1" dirty="0">
              <a:latin typeface="MetaNormalLF-Roman" panose="020B0502030000020004" pitchFamily="34" charset="0"/>
            </a:endParaRP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1600" b="1" dirty="0">
              <a:latin typeface="MetaNormalLF-Roman" panose="020B0502030000020004" pitchFamily="34" charset="0"/>
            </a:endParaRP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dirty="0" smtClean="0">
                <a:latin typeface="MetaNormalLF-Roman" panose="020B0502030000020004" pitchFamily="34" charset="0"/>
              </a:rPr>
              <a:t>Werkstoffe der Elektrotechnik</a:t>
            </a:r>
            <a:endParaRPr lang="de-DE" sz="2000" b="1" dirty="0">
              <a:latin typeface="MetaNormalLF-Roman" panose="020B0502030000020004" pitchFamily="34" charset="0"/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1854202" y="4191794"/>
            <a:ext cx="2717798" cy="2340769"/>
          </a:xfrm>
          <a:prstGeom prst="rect">
            <a:avLst/>
          </a:prstGeom>
        </p:spPr>
        <p:txBody>
          <a:bodyPr vert="horz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12B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212B5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212B5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212B5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212B5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 smtClean="0">
                <a:latin typeface="MetaNormalLF-Roman" panose="020B0502030000020004" pitchFamily="34" charset="0"/>
              </a:rPr>
              <a:t>Prof. Dr. Hellebrand</a:t>
            </a:r>
            <a:endParaRPr lang="de-DE" b="1" dirty="0">
              <a:latin typeface="MetaNormalLF-Roman" panose="020B0502030000020004" pitchFamily="34" charset="0"/>
            </a:endParaRP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1600" b="1" dirty="0">
              <a:latin typeface="MetaNormalLF-Roman" panose="020B0502030000020004" pitchFamily="34" charset="0"/>
            </a:endParaRP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dirty="0" smtClean="0">
                <a:latin typeface="MetaNormalLF-Roman" panose="020B0502030000020004" pitchFamily="34" charset="0"/>
              </a:rPr>
              <a:t>Grundlagen der Technischen Informatik</a:t>
            </a:r>
            <a:endParaRPr lang="de-DE" sz="2000" b="1" dirty="0">
              <a:latin typeface="MetaNormalLF-Roman" panose="020B0502030000020004" pitchFamily="34" charset="0"/>
            </a:endParaRPr>
          </a:p>
        </p:txBody>
      </p:sp>
      <p:sp>
        <p:nvSpPr>
          <p:cNvPr id="4" name="AutoShape 4" descr="https://www2.math.uni-paderborn.de/typo3temp/pics/ccbd7380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Picture 2" descr="https://pm.uni-paderborn.de/_Resources/Persistent/Thumbnails/220x315/209.png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00" y="4219200"/>
            <a:ext cx="1612800" cy="23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roups.uni-paderborn.de/hfe/pictures/thiede.jpg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3200" y="1580400"/>
            <a:ext cx="1612800" cy="23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s://pm.uni-paderborn.de/_Resources/Persistent/Thumbnails/220x315/21220.png"/>
          <p:cNvPicPr preferRelativeResize="0"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400" y="1580400"/>
            <a:ext cx="1612800" cy="23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35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9365531" cy="1143000"/>
          </a:xfrm>
        </p:spPr>
        <p:txBody>
          <a:bodyPr/>
          <a:lstStyle/>
          <a:p>
            <a:r>
              <a:rPr lang="de-DE" sz="3200" dirty="0">
                <a:solidFill>
                  <a:srgbClr val="00B0F0"/>
                </a:solidFill>
              </a:rPr>
              <a:t/>
            </a:r>
            <a:br>
              <a:rPr lang="de-DE" sz="3200" dirty="0">
                <a:solidFill>
                  <a:srgbClr val="00B0F0"/>
                </a:solidFill>
              </a:rPr>
            </a:br>
            <a:r>
              <a:rPr lang="de-DE" sz="3200" dirty="0" smtClean="0">
                <a:solidFill>
                  <a:srgbClr val="00B0F0"/>
                </a:solidFill>
              </a:rPr>
              <a:t>BA </a:t>
            </a:r>
            <a:r>
              <a:rPr lang="de-DE" sz="3200" b="1" dirty="0" smtClean="0">
                <a:solidFill>
                  <a:srgbClr val="00B0F0"/>
                </a:solidFill>
                <a:latin typeface="MetaNormalLF-Roman" panose="020B0502030000020004" pitchFamily="34" charset="0"/>
                <a:ea typeface="+mn-ea"/>
                <a:cs typeface="+mn-cs"/>
              </a:rPr>
              <a:t>Wing ET – Veranstaltung 1. Semester</a:t>
            </a:r>
            <a:endParaRPr lang="de-DE" sz="3200" b="1" dirty="0">
              <a:solidFill>
                <a:srgbClr val="00B0F0"/>
              </a:solidFill>
              <a:latin typeface="MetaNormalLF-Roman" panose="020B0502030000020004" pitchFamily="34" charset="0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78786" y="1562100"/>
            <a:ext cx="2717798" cy="2340769"/>
          </a:xfrm>
        </p:spPr>
        <p:txBody>
          <a:bodyPr/>
          <a:lstStyle/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>
                <a:latin typeface="MetaNormalLF-Roman" panose="020B0502030000020004" pitchFamily="34" charset="0"/>
              </a:rPr>
              <a:t>Prof. </a:t>
            </a:r>
            <a:r>
              <a:rPr lang="de-DE" b="1" dirty="0" err="1">
                <a:latin typeface="MetaNormalLF-Roman" panose="020B0502030000020004" pitchFamily="34" charset="0"/>
              </a:rPr>
              <a:t>Mertsching</a:t>
            </a:r>
            <a:endParaRPr lang="de-DE" b="1" dirty="0">
              <a:latin typeface="MetaNormalLF-Roman" panose="020B0502030000020004" pitchFamily="34" charset="0"/>
            </a:endParaRP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1700" b="1" dirty="0" smtClean="0">
              <a:latin typeface="MetaNormalLF-Roman" panose="020B0502030000020004" pitchFamily="34" charset="0"/>
            </a:endParaRP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dirty="0" smtClean="0">
                <a:latin typeface="MetaNormalLF-Roman" panose="020B0502030000020004" pitchFamily="34" charset="0"/>
              </a:rPr>
              <a:t>Grundlagen </a:t>
            </a:r>
            <a:r>
              <a:rPr lang="de-DE" sz="2000" b="1" dirty="0">
                <a:latin typeface="MetaNormalLF-Roman" panose="020B0502030000020004" pitchFamily="34" charset="0"/>
              </a:rPr>
              <a:t>der Elektrotechnik (GET) </a:t>
            </a:r>
            <a:r>
              <a:rPr lang="de-DE" sz="2000" b="1" dirty="0" smtClean="0">
                <a:latin typeface="MetaNormalLF-Roman" panose="020B0502030000020004" pitchFamily="34" charset="0"/>
              </a:rPr>
              <a:t> </a:t>
            </a:r>
            <a:endParaRPr lang="de-DE" sz="2000" b="1" dirty="0">
              <a:latin typeface="MetaNormalLF-Roman" panose="020B0502030000020004" pitchFamily="34" charset="0"/>
            </a:endParaRP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21" y="1578769"/>
            <a:ext cx="1623181" cy="2324100"/>
          </a:xfrm>
        </p:spPr>
      </p:pic>
      <p:cxnSp>
        <p:nvCxnSpPr>
          <p:cNvPr id="8" name="Gerader Verbinder 7"/>
          <p:cNvCxnSpPr/>
          <p:nvPr/>
        </p:nvCxnSpPr>
        <p:spPr bwMode="auto">
          <a:xfrm>
            <a:off x="63500" y="4064000"/>
            <a:ext cx="900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Gerader Verbinder 8"/>
          <p:cNvCxnSpPr/>
          <p:nvPr/>
        </p:nvCxnSpPr>
        <p:spPr bwMode="auto">
          <a:xfrm flipV="1">
            <a:off x="4572000" y="1562100"/>
            <a:ext cx="0" cy="502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Inhaltsplatzhalter 2"/>
          <p:cNvSpPr txBox="1">
            <a:spLocks/>
          </p:cNvSpPr>
          <p:nvPr/>
        </p:nvSpPr>
        <p:spPr>
          <a:xfrm>
            <a:off x="6345704" y="1562100"/>
            <a:ext cx="2717798" cy="2340769"/>
          </a:xfrm>
          <a:prstGeom prst="rect">
            <a:avLst/>
          </a:prstGeom>
        </p:spPr>
        <p:txBody>
          <a:bodyPr vert="horz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12B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212B5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212B5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212B5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212B5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>
                <a:latin typeface="MetaNormalLF-Roman" panose="020B0502030000020004" pitchFamily="34" charset="0"/>
              </a:rPr>
              <a:t>Prof. </a:t>
            </a:r>
            <a:r>
              <a:rPr lang="de-DE" b="1" dirty="0" smtClean="0">
                <a:latin typeface="MetaNormalLF-Roman" panose="020B0502030000020004" pitchFamily="34" charset="0"/>
              </a:rPr>
              <a:t>As</a:t>
            </a:r>
            <a:endParaRPr lang="de-DE" b="1" dirty="0">
              <a:latin typeface="MetaNormalLF-Roman" panose="020B0502030000020004" pitchFamily="34" charset="0"/>
            </a:endParaRP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1600" b="1" dirty="0">
              <a:latin typeface="MetaNormalLF-Roman" panose="020B0502030000020004" pitchFamily="34" charset="0"/>
            </a:endParaRP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dirty="0" smtClean="0">
                <a:latin typeface="MetaNormalLF-Roman" panose="020B0502030000020004" pitchFamily="34" charset="0"/>
              </a:rPr>
              <a:t>Experimentalphysik für Wirtschafts-ingenieure  </a:t>
            </a:r>
            <a:endParaRPr lang="de-DE" sz="2000" b="1" dirty="0">
              <a:latin typeface="MetaNormalLF-Roman" panose="020B0502030000020004" pitchFamily="34" charset="0"/>
            </a:endParaRPr>
          </a:p>
        </p:txBody>
      </p:sp>
      <p:sp>
        <p:nvSpPr>
          <p:cNvPr id="14" name="Inhaltsplatzhalter 2"/>
          <p:cNvSpPr txBox="1">
            <a:spLocks/>
          </p:cNvSpPr>
          <p:nvPr/>
        </p:nvSpPr>
        <p:spPr>
          <a:xfrm>
            <a:off x="1769358" y="4191794"/>
            <a:ext cx="3358822" cy="2340769"/>
          </a:xfrm>
          <a:prstGeom prst="rect">
            <a:avLst/>
          </a:prstGeom>
        </p:spPr>
        <p:txBody>
          <a:bodyPr vert="horz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12B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212B5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212B5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212B5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212B5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b="1" dirty="0" smtClean="0">
                <a:latin typeface="MetaNormalLF-Roman" panose="020B0502030000020004" pitchFamily="34" charset="0"/>
              </a:rPr>
              <a:t>Prof. Betz</a:t>
            </a: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b="1" dirty="0" smtClean="0">
                <a:latin typeface="MetaNormalLF-Roman" panose="020B0502030000020004" pitchFamily="34" charset="0"/>
              </a:rPr>
              <a:t>Prof. Müller</a:t>
            </a: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b="1" dirty="0">
                <a:latin typeface="MetaNormalLF-Roman" panose="020B0502030000020004" pitchFamily="34" charset="0"/>
              </a:rPr>
              <a:t>Prof. </a:t>
            </a:r>
            <a:r>
              <a:rPr lang="de-DE" sz="1800" b="1" dirty="0" err="1">
                <a:latin typeface="MetaNormalLF-Roman" panose="020B0502030000020004" pitchFamily="34" charset="0"/>
              </a:rPr>
              <a:t>Schnedler</a:t>
            </a:r>
            <a:endParaRPr lang="de-DE" sz="1800" b="1" dirty="0">
              <a:latin typeface="MetaNormalLF-Roman" panose="020B0502030000020004" pitchFamily="34" charset="0"/>
            </a:endParaRP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b="1" dirty="0" smtClean="0">
                <a:latin typeface="MetaNormalLF-Roman" panose="020B0502030000020004" pitchFamily="34" charset="0"/>
              </a:rPr>
              <a:t>Prof. </a:t>
            </a:r>
            <a:r>
              <a:rPr lang="de-DE" sz="1800" b="1" dirty="0" err="1">
                <a:latin typeface="MetaNormalLF-Roman" panose="020B0502030000020004" pitchFamily="34" charset="0"/>
              </a:rPr>
              <a:t>Sureth-Sloane</a:t>
            </a:r>
            <a:endParaRPr lang="de-DE" sz="1800" b="1" dirty="0">
              <a:latin typeface="MetaNormalLF-Roman" panose="020B0502030000020004" pitchFamily="34" charset="0"/>
            </a:endParaRP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800" b="1" dirty="0" smtClean="0">
                <a:latin typeface="MetaNormalLF-Roman" panose="020B0502030000020004" pitchFamily="34" charset="0"/>
              </a:rPr>
              <a:t>Prof. </a:t>
            </a:r>
            <a:r>
              <a:rPr lang="de-DE" sz="1800" b="1" dirty="0" err="1" smtClean="0">
                <a:latin typeface="MetaNormalLF-Roman" panose="020B0502030000020004" pitchFamily="34" charset="0"/>
              </a:rPr>
              <a:t>Wünderlich</a:t>
            </a:r>
            <a:endParaRPr lang="de-DE" sz="1600" b="1" dirty="0">
              <a:latin typeface="MetaNormalLF-Roman" panose="020B0502030000020004" pitchFamily="34" charset="0"/>
            </a:endParaRP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dirty="0" smtClean="0">
                <a:latin typeface="MetaNormalLF-Roman" panose="020B0502030000020004" pitchFamily="34" charset="0"/>
              </a:rPr>
              <a:t>Grundzüge der BWL A</a:t>
            </a:r>
            <a:endParaRPr lang="de-DE" sz="2000" b="1" dirty="0">
              <a:latin typeface="MetaNormalLF-Roman" panose="020B0502030000020004" pitchFamily="34" charset="0"/>
            </a:endParaRPr>
          </a:p>
        </p:txBody>
      </p:sp>
      <p:pic>
        <p:nvPicPr>
          <p:cNvPr id="15" name="Inhaltsplatzhalt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021" y="4208463"/>
            <a:ext cx="1623181" cy="2324100"/>
          </a:xfrm>
          <a:prstGeom prst="rect">
            <a:avLst/>
          </a:prstGeom>
        </p:spPr>
      </p:pic>
      <p:sp>
        <p:nvSpPr>
          <p:cNvPr id="16" name="Inhaltsplatzhalter 2"/>
          <p:cNvSpPr txBox="1">
            <a:spLocks/>
          </p:cNvSpPr>
          <p:nvPr/>
        </p:nvSpPr>
        <p:spPr>
          <a:xfrm>
            <a:off x="6345702" y="4208463"/>
            <a:ext cx="2717798" cy="2340769"/>
          </a:xfrm>
          <a:prstGeom prst="rect">
            <a:avLst/>
          </a:prstGeom>
        </p:spPr>
        <p:txBody>
          <a:bodyPr vert="horz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12B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212B5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212B5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212B5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212B5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 smtClean="0">
                <a:latin typeface="MetaNormalLF-Roman" panose="020B0502030000020004" pitchFamily="34" charset="0"/>
              </a:rPr>
              <a:t>Dr. Fischer</a:t>
            </a:r>
            <a:endParaRPr lang="de-DE" b="1" dirty="0">
              <a:latin typeface="MetaNormalLF-Roman" panose="020B0502030000020004" pitchFamily="34" charset="0"/>
            </a:endParaRP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1600" b="1" dirty="0">
              <a:latin typeface="MetaNormalLF-Roman" panose="020B0502030000020004" pitchFamily="34" charset="0"/>
            </a:endParaRP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dirty="0" smtClean="0">
                <a:latin typeface="MetaNormalLF-Roman" panose="020B0502030000020004" pitchFamily="34" charset="0"/>
              </a:rPr>
              <a:t>Datenverarbeitung</a:t>
            </a:r>
            <a:endParaRPr lang="de-DE" sz="2000" b="1" dirty="0">
              <a:latin typeface="MetaNormalLF-Roman" panose="020B0502030000020004" pitchFamily="34" charset="0"/>
            </a:endParaRPr>
          </a:p>
        </p:txBody>
      </p:sp>
      <p:pic>
        <p:nvPicPr>
          <p:cNvPr id="17" name="Inhaltsplatzhalter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521" y="4225132"/>
            <a:ext cx="1623181" cy="2324100"/>
          </a:xfrm>
          <a:prstGeom prst="rect">
            <a:avLst/>
          </a:prstGeom>
        </p:spPr>
      </p:pic>
      <p:pic>
        <p:nvPicPr>
          <p:cNvPr id="1026" name="Picture 2" descr="https://physik.uni-paderborn.de/fileadmin/_processed_/csm_Prof-As2_6edbcc4c7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2521" y="1578769"/>
            <a:ext cx="162141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s://www2.math.uni-paderborn.de/typo3temp/pics/ccbd7380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5" name="Rechteck 4"/>
          <p:cNvSpPr/>
          <p:nvPr/>
        </p:nvSpPr>
        <p:spPr bwMode="auto">
          <a:xfrm>
            <a:off x="4722521" y="4225131"/>
            <a:ext cx="1621410" cy="234077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solidFill>
                  <a:srgbClr val="F1F8FE"/>
                </a:solidFill>
              </a:ln>
              <a:solidFill>
                <a:srgbClr val="F0F9FC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32" name="Picture 8" descr="https://www.hni.uni-paderborn.de/typo3temp/pics/470e6ec5ea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2829" y="4576026"/>
            <a:ext cx="1621410" cy="150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eck 17"/>
          <p:cNvSpPr/>
          <p:nvPr/>
        </p:nvSpPr>
        <p:spPr bwMode="auto">
          <a:xfrm>
            <a:off x="232792" y="4200128"/>
            <a:ext cx="1621410" cy="234077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solidFill>
                  <a:srgbClr val="F1F8FE"/>
                </a:solidFill>
              </a:ln>
              <a:solidFill>
                <a:srgbClr val="F0F9FC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050" name="Picture 2" descr="https://pm.uni-paderborn.de/_Resources/Persistent/Thumbnails/220x315/1245.pn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 bwMode="auto">
          <a:xfrm>
            <a:off x="1259586" y="4202886"/>
            <a:ext cx="605581" cy="77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m.uni-paderborn.de/_Resources/Persistent/Thumbnails/220x315/54.pn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0056" y="4201392"/>
            <a:ext cx="638048" cy="76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wiwi.uni-paderborn.de/fileadmin/_processed_/csm_sureth_ausschnitt_2af609b7fb.jpg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 flipV="1">
            <a:off x="234396" y="5766661"/>
            <a:ext cx="584462" cy="76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iwi.uni-paderborn.de/fileadmin/_processed_/csm_wendelin_bad_driburg2014_7d3b891fdc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74" y="4990888"/>
            <a:ext cx="639000" cy="7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pm.uni-paderborn.de/_Resources/Persistent/Thumbnails/220x315/36392.png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7712" y="5778631"/>
            <a:ext cx="585706" cy="75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AutoShape 4" descr="https://www2.math.uni-paderborn.de/typo3temp/pics/ccbd7380e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758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9365531" cy="1143000"/>
          </a:xfrm>
        </p:spPr>
        <p:txBody>
          <a:bodyPr/>
          <a:lstStyle/>
          <a:p>
            <a:r>
              <a:rPr lang="de-DE" sz="3200" dirty="0">
                <a:solidFill>
                  <a:srgbClr val="00B0F0"/>
                </a:solidFill>
              </a:rPr>
              <a:t/>
            </a:r>
            <a:br>
              <a:rPr lang="de-DE" sz="3200" dirty="0">
                <a:solidFill>
                  <a:srgbClr val="00B0F0"/>
                </a:solidFill>
              </a:rPr>
            </a:br>
            <a:r>
              <a:rPr lang="de-DE" sz="3200" dirty="0" smtClean="0">
                <a:solidFill>
                  <a:srgbClr val="00B0F0"/>
                </a:solidFill>
              </a:rPr>
              <a:t>BA </a:t>
            </a:r>
            <a:r>
              <a:rPr lang="de-DE" sz="3200" b="1" dirty="0" smtClean="0">
                <a:solidFill>
                  <a:srgbClr val="00B0F0"/>
                </a:solidFill>
                <a:latin typeface="MetaNormalLF-Roman" panose="020B0502030000020004" pitchFamily="34" charset="0"/>
                <a:ea typeface="+mn-ea"/>
                <a:cs typeface="+mn-cs"/>
              </a:rPr>
              <a:t>CE – Veranstaltung 2. Semester</a:t>
            </a:r>
            <a:endParaRPr lang="de-DE" sz="3200" b="1" dirty="0">
              <a:solidFill>
                <a:srgbClr val="00B0F0"/>
              </a:solidFill>
              <a:latin typeface="MetaNormalLF-Roman" panose="020B0502030000020004" pitchFamily="34" charset="0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854202" y="1562100"/>
            <a:ext cx="2717798" cy="2340769"/>
          </a:xfrm>
        </p:spPr>
        <p:txBody>
          <a:bodyPr/>
          <a:lstStyle/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>
                <a:latin typeface="MetaNormalLF-Roman" panose="020B0502030000020004" pitchFamily="34" charset="0"/>
              </a:rPr>
              <a:t>Prof</a:t>
            </a:r>
            <a:r>
              <a:rPr lang="de-DE" b="1" dirty="0" smtClean="0">
                <a:latin typeface="MetaNormalLF-Roman" panose="020B0502030000020004" pitchFamily="34" charset="0"/>
              </a:rPr>
              <a:t>. Dr. </a:t>
            </a:r>
            <a:r>
              <a:rPr lang="de-DE" b="1" dirty="0" err="1" smtClean="0">
                <a:latin typeface="MetaNormalLF-Roman" panose="020B0502030000020004" pitchFamily="34" charset="0"/>
              </a:rPr>
              <a:t>Scheideler</a:t>
            </a:r>
            <a:endParaRPr lang="de-DE" b="1" dirty="0">
              <a:latin typeface="MetaNormalLF-Roman" panose="020B0502030000020004" pitchFamily="34" charset="0"/>
            </a:endParaRP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1700" b="1" dirty="0" smtClean="0">
              <a:latin typeface="MetaNormalLF-Roman" panose="020B0502030000020004" pitchFamily="34" charset="0"/>
            </a:endParaRP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dirty="0" smtClean="0">
                <a:latin typeface="MetaNormalLF-Roman" panose="020B0502030000020004" pitchFamily="34" charset="0"/>
              </a:rPr>
              <a:t>Datenstrukturen und Algorithmen</a:t>
            </a:r>
            <a:endParaRPr lang="de-DE" sz="2000" b="1" dirty="0">
              <a:latin typeface="MetaNormalLF-Roman" panose="020B0502030000020004" pitchFamily="34" charset="0"/>
            </a:endParaRPr>
          </a:p>
        </p:txBody>
      </p:sp>
      <p:cxnSp>
        <p:nvCxnSpPr>
          <p:cNvPr id="8" name="Gerader Verbinder 7"/>
          <p:cNvCxnSpPr/>
          <p:nvPr/>
        </p:nvCxnSpPr>
        <p:spPr bwMode="auto">
          <a:xfrm>
            <a:off x="63500" y="4064000"/>
            <a:ext cx="90000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Gerader Verbinder 8"/>
          <p:cNvCxnSpPr/>
          <p:nvPr/>
        </p:nvCxnSpPr>
        <p:spPr bwMode="auto">
          <a:xfrm flipV="1">
            <a:off x="4572000" y="1562100"/>
            <a:ext cx="0" cy="5029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" name="AutoShape 4" descr="https://www2.math.uni-paderborn.de/typo3temp/pics/ccbd7380e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8" name="Picture 2" descr="https://pm.uni-paderborn.de/_Resources/Persistent/Thumbnails/220x315/209.png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600" y="4219200"/>
            <a:ext cx="1612800" cy="23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Inhaltsplatzhalter 2"/>
          <p:cNvSpPr txBox="1">
            <a:spLocks/>
          </p:cNvSpPr>
          <p:nvPr/>
        </p:nvSpPr>
        <p:spPr>
          <a:xfrm>
            <a:off x="1854202" y="4191794"/>
            <a:ext cx="2717798" cy="2340769"/>
          </a:xfrm>
          <a:prstGeom prst="rect">
            <a:avLst/>
          </a:prstGeom>
        </p:spPr>
        <p:txBody>
          <a:bodyPr vert="horz"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12B5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212B52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212B52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rgbClr val="212B52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rgbClr val="212B52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b="1" dirty="0" smtClean="0">
                <a:latin typeface="MetaNormalLF-Roman" panose="020B0502030000020004" pitchFamily="34" charset="0"/>
              </a:rPr>
              <a:t>Prof. Dr. Hellebrand</a:t>
            </a:r>
            <a:endParaRPr lang="de-DE" b="1" dirty="0">
              <a:latin typeface="MetaNormalLF-Roman" panose="020B0502030000020004" pitchFamily="34" charset="0"/>
            </a:endParaRP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1600" b="1" dirty="0">
              <a:latin typeface="MetaNormalLF-Roman" panose="020B0502030000020004" pitchFamily="34" charset="0"/>
            </a:endParaRPr>
          </a:p>
          <a:p>
            <a:pPr marL="180975" lvl="1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b="1" dirty="0" smtClean="0">
                <a:latin typeface="MetaNormalLF-Roman" panose="020B0502030000020004" pitchFamily="34" charset="0"/>
              </a:rPr>
              <a:t>Grundlagen der Technischen Informatik</a:t>
            </a:r>
            <a:endParaRPr lang="de-DE" sz="2000" b="1" dirty="0">
              <a:latin typeface="MetaNormalLF-Roman" panose="020B0502030000020004" pitchFamily="34" charset="0"/>
            </a:endParaRPr>
          </a:p>
        </p:txBody>
      </p:sp>
      <p:pic>
        <p:nvPicPr>
          <p:cNvPr id="2050" name="Picture 2" descr="https://pm.uni-paderborn.de/_Resources/Persistent/Thumbnails/220x315/20792.png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0400" y="1580400"/>
            <a:ext cx="1612800" cy="232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00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>
                <a:latin typeface="MetaNormalLF-Roman" panose="020B0502030000020004" pitchFamily="34" charset="0"/>
              </a:rPr>
              <a:t/>
            </a:r>
            <a:br>
              <a:rPr lang="de-DE" b="1" dirty="0" smtClean="0">
                <a:latin typeface="MetaNormalLF-Roman" panose="020B0502030000020004" pitchFamily="34" charset="0"/>
              </a:rPr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Fachgebiete des Instituts für Elektrotechnik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444798"/>
              </p:ext>
            </p:extLst>
          </p:nvPr>
        </p:nvGraphicFramePr>
        <p:xfrm>
          <a:off x="190500" y="1344611"/>
          <a:ext cx="8839200" cy="5135374"/>
        </p:xfrm>
        <a:graphic>
          <a:graphicData uri="http://schemas.openxmlformats.org/drawingml/2006/table">
            <a:tbl>
              <a:tblPr>
                <a:tableStyleId>{C083E6E3-FA7D-4D7B-A595-EF9225AFEA82}</a:tableStyleId>
              </a:tblPr>
              <a:tblGrid>
                <a:gridCol w="5994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1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692">
                <a:tc>
                  <a:txBody>
                    <a:bodyPr/>
                    <a:lstStyle/>
                    <a:p>
                      <a:r>
                        <a:rPr lang="de-DE" sz="1800" b="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Datentechnik</a:t>
                      </a:r>
                      <a:endParaRPr lang="de-DE" sz="1800" b="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DT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Prof. Hellebrand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692">
                <a:tc>
                  <a:txBody>
                    <a:bodyPr/>
                    <a:lstStyle/>
                    <a:p>
                      <a:r>
                        <a:rPr lang="de-DE" sz="1800" b="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Elektrische Messtechnik</a:t>
                      </a:r>
                      <a:endParaRPr lang="de-DE" sz="1800" b="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EMT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Prof. Henning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692">
                <a:tc>
                  <a:txBody>
                    <a:bodyPr/>
                    <a:lstStyle/>
                    <a:p>
                      <a:r>
                        <a:rPr lang="de-DE" sz="1800" b="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Grundlagen</a:t>
                      </a:r>
                      <a:r>
                        <a:rPr lang="de-DE" sz="1800" b="0" baseline="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 der Elektrotechnik</a:t>
                      </a:r>
                      <a:endParaRPr lang="de-DE" sz="1800" b="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GET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Prof. </a:t>
                      </a:r>
                      <a:r>
                        <a:rPr lang="de-DE" sz="1800" dirty="0" err="1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Mertsching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7692">
                <a:tc>
                  <a:txBody>
                    <a:bodyPr/>
                    <a:lstStyle/>
                    <a:p>
                      <a:r>
                        <a:rPr lang="de-DE" sz="1800" b="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Höchstfrequenztechnik</a:t>
                      </a:r>
                      <a:endParaRPr lang="de-DE" sz="1800" b="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HFE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Prof. Thiede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692">
                <a:tc>
                  <a:txBody>
                    <a:bodyPr/>
                    <a:lstStyle/>
                    <a:p>
                      <a:r>
                        <a:rPr lang="de-DE" sz="1800" b="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Leistungselektronik und Elektrische Antriebstechnik</a:t>
                      </a:r>
                      <a:endParaRPr lang="de-DE" sz="1800" b="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LEA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Prof. </a:t>
                      </a:r>
                      <a:r>
                        <a:rPr lang="de-DE" sz="1800" dirty="0" err="1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Böcker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494">
                <a:tc>
                  <a:txBody>
                    <a:bodyPr/>
                    <a:lstStyle/>
                    <a:p>
                      <a:r>
                        <a:rPr lang="de-DE" sz="1800" b="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Nachhaltige Energiekonzepte</a:t>
                      </a:r>
                      <a:endParaRPr lang="de-DE" sz="1800" b="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NEK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Prof. Krauter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692">
                <a:tc>
                  <a:txBody>
                    <a:bodyPr/>
                    <a:lstStyle/>
                    <a:p>
                      <a:r>
                        <a:rPr lang="de-DE" sz="1800" b="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Nachrichtentechnik</a:t>
                      </a:r>
                      <a:endParaRPr lang="de-DE" sz="1800" b="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NT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Prof. </a:t>
                      </a:r>
                      <a:r>
                        <a:rPr lang="de-DE" sz="1800" dirty="0" err="1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Häb</a:t>
                      </a:r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-Umbach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692">
                <a:tc>
                  <a:txBody>
                    <a:bodyPr/>
                    <a:lstStyle/>
                    <a:p>
                      <a:r>
                        <a:rPr lang="de-DE" sz="1800" b="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Optische Nachrichtentechnik und Hochfrequenztechnik</a:t>
                      </a:r>
                      <a:endParaRPr lang="de-DE" sz="1800" b="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ONT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Prof. Noé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7692">
                <a:tc>
                  <a:txBody>
                    <a:bodyPr/>
                    <a:lstStyle/>
                    <a:p>
                      <a:r>
                        <a:rPr lang="de-DE" sz="1800" b="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Regelungs- und Automatisierungstechnik</a:t>
                      </a:r>
                      <a:endParaRPr lang="de-DE" sz="1800" b="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RAT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Prof. Quevedo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7692">
                <a:tc>
                  <a:txBody>
                    <a:bodyPr/>
                    <a:lstStyle/>
                    <a:p>
                      <a:r>
                        <a:rPr lang="de-DE" sz="1800" b="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Schaltungstechnik</a:t>
                      </a:r>
                      <a:endParaRPr lang="de-DE" sz="1800" b="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SCT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Prof. </a:t>
                      </a:r>
                      <a:r>
                        <a:rPr lang="de-DE" sz="1800" dirty="0" err="1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Scheytt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76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Sensorik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SEN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Prof. </a:t>
                      </a:r>
                      <a:r>
                        <a:rPr lang="de-DE" sz="1800" dirty="0" err="1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Hilleringmann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769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Signal- und Systemtheorie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SST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Prof. Schreier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7692">
                <a:tc>
                  <a:txBody>
                    <a:bodyPr/>
                    <a:lstStyle/>
                    <a:p>
                      <a:r>
                        <a:rPr lang="de-DE" sz="1800" b="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Technikdidaktik</a:t>
                      </a:r>
                      <a:endParaRPr lang="de-DE" sz="1800" b="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TD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Prof. </a:t>
                      </a:r>
                      <a:r>
                        <a:rPr lang="de-DE" sz="1800" dirty="0" err="1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Temmen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7692">
                <a:tc>
                  <a:txBody>
                    <a:bodyPr/>
                    <a:lstStyle/>
                    <a:p>
                      <a:r>
                        <a:rPr lang="de-DE" sz="1800" b="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Theoretische Elektrotechnik</a:t>
                      </a:r>
                      <a:endParaRPr lang="de-DE" sz="1800" b="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TET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Prof. </a:t>
                      </a:r>
                      <a:r>
                        <a:rPr lang="de-DE" sz="1800" dirty="0" err="1" smtClean="0">
                          <a:solidFill>
                            <a:srgbClr val="002664"/>
                          </a:solidFill>
                          <a:latin typeface="MetaNormalLF-Roman" panose="020B0502030000020004" pitchFamily="34" charset="0"/>
                          <a:ea typeface="+mn-ea"/>
                        </a:rPr>
                        <a:t>Förstner</a:t>
                      </a:r>
                      <a:endParaRPr lang="de-DE" sz="1800" dirty="0">
                        <a:solidFill>
                          <a:srgbClr val="002664"/>
                        </a:solidFill>
                        <a:latin typeface="MetaNormalLF-Roman" panose="020B0502030000020004" pitchFamily="34" charset="0"/>
                        <a:ea typeface="+mn-ea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353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Lernzentrum Elektrotechnik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0693" y="1582583"/>
            <a:ext cx="8596363" cy="4927600"/>
          </a:xfrm>
        </p:spPr>
        <p:txBody>
          <a:bodyPr/>
          <a:lstStyle/>
          <a:p>
            <a:pPr marL="285750" lvl="1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Raum: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P1.7.09.3</a:t>
            </a:r>
          </a:p>
          <a:p>
            <a:pPr marL="285750" lvl="1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Homepage: </a:t>
            </a:r>
            <a:endParaRPr lang="de-DE" sz="20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0" lvl="1" indent="0">
              <a:spcAft>
                <a:spcPts val="1200"/>
              </a:spcAft>
              <a:buNone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 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   http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://ei.uni-paderborn.de/studium/studienorganisation/lernzentrum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/</a:t>
            </a:r>
          </a:p>
          <a:p>
            <a:pPr marL="342900" lvl="1" indent="-342900">
              <a:spcAft>
                <a:spcPts val="1200"/>
              </a:spcAft>
              <a:buFont typeface="Wingdings" charset="2"/>
              <a:buChar char="ü"/>
            </a:pP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Was bietet das Lernzentrum:</a:t>
            </a:r>
            <a:endParaRPr lang="de-DE" sz="20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742950" lvl="2" indent="-342900">
              <a:spcAft>
                <a:spcPts val="1200"/>
              </a:spcAft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Förderung Gruppenbasierter Lernansätze und der Kommunikation unter den Lernenden</a:t>
            </a:r>
          </a:p>
          <a:p>
            <a:pPr marL="742950" lvl="2" indent="-342900">
              <a:spcAft>
                <a:spcPts val="1200"/>
              </a:spcAft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Tutorien </a:t>
            </a:r>
          </a:p>
          <a:p>
            <a:pPr marL="742950" lvl="2" indent="-342900">
              <a:spcAft>
                <a:spcPts val="1200"/>
              </a:spcAft>
              <a:buFont typeface="Wingdings" charset="2"/>
              <a:buChar char="Ø"/>
            </a:pP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fachübergreifende Thematiken</a:t>
            </a:r>
            <a:endParaRPr lang="de-DE" sz="2000" dirty="0">
              <a:solidFill>
                <a:srgbClr val="002664"/>
              </a:solidFill>
              <a:latin typeface="MetaNormalLF-Roman" panose="020B05020300000200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0600" y="4120423"/>
            <a:ext cx="4252963" cy="23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10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Studienverlauf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3163" y="1325563"/>
            <a:ext cx="6772275" cy="523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91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0113666" cy="1143000"/>
          </a:xfrm>
        </p:spPr>
        <p:txBody>
          <a:bodyPr/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Typischer Semesterverlauf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68214" y="1600200"/>
            <a:ext cx="8229600" cy="49276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Vorlesungszeit (1. – 4. Monat): Präsenzveranstaltungen</a:t>
            </a:r>
          </a:p>
          <a:p>
            <a:pPr marL="715963" indent="0">
              <a:lnSpc>
                <a:spcPct val="150000"/>
              </a:lnSpc>
              <a:buNone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Vorlesungen und Übungen</a:t>
            </a:r>
          </a:p>
          <a:p>
            <a:pPr marL="715963" indent="0">
              <a:lnSpc>
                <a:spcPct val="150000"/>
              </a:lnSpc>
              <a:buNone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Tutorien</a:t>
            </a:r>
          </a:p>
          <a:p>
            <a:pPr marL="715963" indent="0">
              <a:lnSpc>
                <a:spcPct val="150000"/>
              </a:lnSpc>
              <a:buNone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Projekte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Vorlesungsfreie Zeit (5. – 6. Monat): Prüfungszeitraum</a:t>
            </a:r>
          </a:p>
          <a:p>
            <a:pPr marL="715963" indent="0">
              <a:lnSpc>
                <a:spcPct val="150000"/>
              </a:lnSpc>
              <a:buNone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Schriftliche und mündliche Prüfungen</a:t>
            </a:r>
          </a:p>
          <a:p>
            <a:pPr marL="715963" indent="0">
              <a:lnSpc>
                <a:spcPct val="150000"/>
              </a:lnSpc>
              <a:buNone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Praktika</a:t>
            </a:r>
          </a:p>
          <a:p>
            <a:pPr marL="715963" indent="0">
              <a:lnSpc>
                <a:spcPct val="150000"/>
              </a:lnSpc>
              <a:buNone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Urlaub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6143" y="4157248"/>
            <a:ext cx="2539190" cy="16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6143" y="2127795"/>
            <a:ext cx="2539190" cy="169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uppieren 7"/>
          <p:cNvGrpSpPr/>
          <p:nvPr/>
        </p:nvGrpSpPr>
        <p:grpSpPr>
          <a:xfrm>
            <a:off x="144414" y="1718283"/>
            <a:ext cx="472312" cy="4039422"/>
            <a:chOff x="736570" y="1718283"/>
            <a:chExt cx="472312" cy="4341412"/>
          </a:xfrm>
        </p:grpSpPr>
        <p:cxnSp>
          <p:nvCxnSpPr>
            <p:cNvPr id="6" name="Gerade Verbindung mit Pfeil 5"/>
            <p:cNvCxnSpPr/>
            <p:nvPr/>
          </p:nvCxnSpPr>
          <p:spPr bwMode="auto">
            <a:xfrm rot="5400000">
              <a:off x="-962618" y="3888195"/>
              <a:ext cx="4341412" cy="1588"/>
            </a:xfrm>
            <a:prstGeom prst="straightConnector1">
              <a:avLst/>
            </a:prstGeom>
            <a:ln w="60325">
              <a:solidFill>
                <a:srgbClr val="002664"/>
              </a:solidFill>
              <a:headEnd type="none" w="med" len="med"/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16200000">
              <a:off x="-314038" y="3511939"/>
              <a:ext cx="25013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de-DE" sz="2000" dirty="0">
                  <a:solidFill>
                    <a:srgbClr val="002664"/>
                  </a:solidFill>
                  <a:latin typeface="MetaNormalLF-Roman" panose="020B0502030000020004" pitchFamily="34" charset="0"/>
                  <a:ea typeface="+mn-ea"/>
                  <a:cs typeface="+mn-cs"/>
                </a:rPr>
                <a:t>Semester – 6 Monate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5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Studiengänge der Elektrotechnik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47675" lvl="1" indent="-2667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DE" sz="2400" dirty="0" smtClean="0">
                <a:solidFill>
                  <a:srgbClr val="002664"/>
                </a:solidFill>
                <a:latin typeface="Arial Narrow" pitchFamily="34" charset="0"/>
              </a:rPr>
              <a:t>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Elektrotechnik – Bachelor &amp; Master</a:t>
            </a:r>
          </a:p>
          <a:p>
            <a:pPr marL="447675" lvl="1" indent="-2667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 </a:t>
            </a:r>
            <a:r>
              <a:rPr lang="de-DE" sz="2000" b="1" dirty="0" err="1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Electrical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 Systems Engineering – Master</a:t>
            </a:r>
          </a:p>
          <a:p>
            <a:pPr marL="447675" lvl="1" indent="-2667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 Wirtschaftsingenieurwesen – Bachelor &amp; Master</a:t>
            </a:r>
          </a:p>
          <a:p>
            <a:pPr marL="447675" lvl="1" indent="-2667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 Computer Engineering – Bachelor &amp; Master</a:t>
            </a:r>
          </a:p>
          <a:p>
            <a:pPr marL="447675" lvl="1" indent="-2667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 Lehramt Berufskolleg Elektrotechnik + 2. Fach – Bachelor &amp; Master</a:t>
            </a:r>
          </a:p>
          <a:p>
            <a:pPr marL="447675" lvl="1" indent="-26670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 Lehramt Berufskolleg Elektrotechnik + AT / IT – Master </a:t>
            </a:r>
          </a:p>
        </p:txBody>
      </p:sp>
    </p:spTree>
    <p:extLst>
      <p:ext uri="{BB962C8B-B14F-4D97-AF65-F5344CB8AC3E}">
        <p14:creationId xmlns:p14="http://schemas.microsoft.com/office/powerpoint/2010/main" val="177979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Bsp. Studienverlaufsplan Bachelor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700" y="1320436"/>
            <a:ext cx="7861300" cy="530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1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457200" y="1600200"/>
            <a:ext cx="8229600" cy="622300"/>
          </a:xfrm>
          <a:prstGeom prst="rect">
            <a:avLst/>
          </a:prstGeom>
          <a:solidFill>
            <a:srgbClr val="CECF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Agenda des Vortrags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Vorstellung der Studienberatung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Universität Paderborn</a:t>
            </a:r>
          </a:p>
          <a:p>
            <a:pPr marL="725488" lvl="1" indent="-268288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8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Der Campus – Alle Kräfte gebündelt</a:t>
            </a:r>
          </a:p>
          <a:p>
            <a:pPr marL="725488" lvl="1" indent="-268288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8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Freizeit und Studentische Initiativen – Studium heißt nicht nur Lernen</a:t>
            </a:r>
            <a:endParaRPr lang="de-DE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Aufbau des </a:t>
            </a:r>
            <a:r>
              <a:rPr lang="de-DE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Studium</a:t>
            </a:r>
            <a:r>
              <a:rPr lang="de-DE" b="1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s</a:t>
            </a:r>
            <a:endParaRPr lang="de-DE" b="1" dirty="0">
              <a:solidFill>
                <a:srgbClr val="212B52"/>
              </a:solidFill>
              <a:latin typeface="MetaNormalLF-Roman" panose="020B0502030000020004" pitchFamily="34" charset="0"/>
            </a:endParaRPr>
          </a:p>
          <a:p>
            <a:pPr marL="725488" lvl="1" indent="-268288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8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Das Institut der Elektrotechnik – Persönlich und kompetent</a:t>
            </a:r>
          </a:p>
          <a:p>
            <a:pPr marL="725488" lvl="1" indent="-268288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8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Studienablauf</a:t>
            </a:r>
          </a:p>
          <a:p>
            <a:pPr marL="725488" lvl="1" indent="-268288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8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Formalitäten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34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Bsp. Studienverlaufsplan Master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50" y="1333376"/>
            <a:ext cx="7616750" cy="381913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975051" y="5118897"/>
            <a:ext cx="4474855" cy="46166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e-DE" b="1" dirty="0">
                <a:solidFill>
                  <a:srgbClr val="002664"/>
                </a:solidFill>
                <a:latin typeface="MetaNormalLF-Roman" panose="020B0502030000020004" pitchFamily="34" charset="0"/>
                <a:ea typeface="+mn-ea"/>
              </a:rPr>
              <a:t>Technische Wahlpflichtmodule: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975051" y="5566334"/>
            <a:ext cx="7108750" cy="201593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ea typeface="+mn-ea"/>
              </a:rPr>
              <a:t>Energie und Umwelt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ea typeface="+mn-ea"/>
              </a:rPr>
              <a:t>Optoelektronik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ea typeface="+mn-ea"/>
              </a:rPr>
              <a:t>Kommunikationssysteme</a:t>
            </a:r>
          </a:p>
          <a:p>
            <a:pPr marL="0" lvl="1">
              <a:spcBef>
                <a:spcPts val="0"/>
              </a:spcBef>
              <a:spcAft>
                <a:spcPts val="600"/>
              </a:spcAft>
            </a:pPr>
            <a:endParaRPr lang="de-DE" sz="2000" dirty="0" smtClean="0">
              <a:solidFill>
                <a:srgbClr val="002664"/>
              </a:solidFill>
              <a:latin typeface="MetaNormalLF-Roman" panose="020B0502030000020004" pitchFamily="34" charset="0"/>
              <a:ea typeface="+mn-ea"/>
            </a:endParaRPr>
          </a:p>
          <a:p>
            <a:pPr marL="0" lvl="1">
              <a:spcBef>
                <a:spcPts val="0"/>
              </a:spcBef>
              <a:spcAft>
                <a:spcPts val="600"/>
              </a:spcAft>
            </a:pPr>
            <a:endParaRPr lang="de-DE" sz="2000" dirty="0">
              <a:solidFill>
                <a:srgbClr val="002664"/>
              </a:solidFill>
              <a:latin typeface="MetaNormalLF-Roman" panose="020B0502030000020004" pitchFamily="34" charset="0"/>
              <a:ea typeface="+mn-ea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ea typeface="+mn-ea"/>
              </a:rPr>
              <a:t>Mikroelektronik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ea typeface="+mn-ea"/>
              </a:rPr>
              <a:t>Kognitive Systeme</a:t>
            </a: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ea typeface="+mn-ea"/>
              </a:rPr>
              <a:t>Prozessdynamik</a:t>
            </a:r>
          </a:p>
        </p:txBody>
      </p:sp>
      <p:pic>
        <p:nvPicPr>
          <p:cNvPr id="16" name="Grafik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418" y="701733"/>
            <a:ext cx="9271065" cy="4334255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 bwMode="auto">
          <a:xfrm>
            <a:off x="2409986" y="1574481"/>
            <a:ext cx="2200760" cy="627682"/>
          </a:xfrm>
          <a:prstGeom prst="rect">
            <a:avLst/>
          </a:prstGeom>
          <a:solidFill>
            <a:srgbClr val="00B0F0">
              <a:alpha val="4117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2409986" y="2302141"/>
            <a:ext cx="2200760" cy="627682"/>
          </a:xfrm>
          <a:prstGeom prst="rect">
            <a:avLst/>
          </a:prstGeom>
          <a:solidFill>
            <a:srgbClr val="00B0F0">
              <a:alpha val="4117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hteck 8"/>
          <p:cNvSpPr/>
          <p:nvPr/>
        </p:nvSpPr>
        <p:spPr bwMode="auto">
          <a:xfrm>
            <a:off x="105905" y="3004731"/>
            <a:ext cx="2200760" cy="627682"/>
          </a:xfrm>
          <a:prstGeom prst="rect">
            <a:avLst/>
          </a:prstGeom>
          <a:solidFill>
            <a:srgbClr val="F8AE32">
              <a:alpha val="4117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2399254" y="3018290"/>
            <a:ext cx="2200760" cy="627682"/>
          </a:xfrm>
          <a:prstGeom prst="rect">
            <a:avLst/>
          </a:prstGeom>
          <a:solidFill>
            <a:srgbClr val="F8AE32">
              <a:alpha val="4117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105905" y="3722171"/>
            <a:ext cx="2200760" cy="627682"/>
          </a:xfrm>
          <a:prstGeom prst="rect">
            <a:avLst/>
          </a:prstGeom>
          <a:solidFill>
            <a:srgbClr val="212B52">
              <a:alpha val="4117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2410879" y="3722171"/>
            <a:ext cx="2200760" cy="627682"/>
          </a:xfrm>
          <a:prstGeom prst="rect">
            <a:avLst/>
          </a:prstGeom>
          <a:solidFill>
            <a:srgbClr val="212B52">
              <a:alpha val="4117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hteck 13"/>
          <p:cNvSpPr/>
          <p:nvPr/>
        </p:nvSpPr>
        <p:spPr bwMode="auto">
          <a:xfrm>
            <a:off x="4696319" y="1583502"/>
            <a:ext cx="2200760" cy="627682"/>
          </a:xfrm>
          <a:prstGeom prst="rect">
            <a:avLst/>
          </a:prstGeom>
          <a:solidFill>
            <a:srgbClr val="92D050">
              <a:alpha val="4117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hteck 14"/>
          <p:cNvSpPr/>
          <p:nvPr/>
        </p:nvSpPr>
        <p:spPr bwMode="auto">
          <a:xfrm>
            <a:off x="4696319" y="2302141"/>
            <a:ext cx="2200760" cy="627682"/>
          </a:xfrm>
          <a:prstGeom prst="rect">
            <a:avLst/>
          </a:prstGeom>
          <a:solidFill>
            <a:srgbClr val="92D050">
              <a:alpha val="4117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28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2830917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Bachelor </a:t>
            </a:r>
            <a:r>
              <a:rPr lang="de-DE" sz="3500" b="1" dirty="0" err="1">
                <a:solidFill>
                  <a:srgbClr val="002664"/>
                </a:solidFill>
                <a:latin typeface="MetaNormalLF-Roman" panose="020B0502030000020004" pitchFamily="34" charset="0"/>
              </a:rPr>
              <a:t>of</a:t>
            </a:r>
            <a:r>
              <a:rPr lang="de-DE" sz="35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 Science </a:t>
            </a:r>
            <a:endParaRPr lang="de-DE" sz="35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Elektrotechnik</a:t>
            </a: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(EBA v5)</a:t>
            </a:r>
            <a:endParaRPr lang="de-DE" sz="35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 smtClean="0">
                <a:solidFill>
                  <a:srgbClr val="00B0F0"/>
                </a:solidFill>
                <a:latin typeface="+mj-lt"/>
              </a:rPr>
              <a:t/>
            </a:r>
            <a:br>
              <a:rPr lang="de-DE" sz="3200" b="1" dirty="0" smtClean="0">
                <a:solidFill>
                  <a:srgbClr val="00B0F0"/>
                </a:solidFill>
                <a:latin typeface="+mj-lt"/>
              </a:rPr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Elektrotechnik</a:t>
            </a:r>
          </a:p>
        </p:txBody>
      </p:sp>
    </p:spTree>
    <p:extLst>
      <p:ext uri="{BB962C8B-B14F-4D97-AF65-F5344CB8AC3E}">
        <p14:creationId xmlns:p14="http://schemas.microsoft.com/office/powerpoint/2010/main" val="17307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Elektrotechnik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44" y="1386671"/>
            <a:ext cx="7451358" cy="502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2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2830917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Master </a:t>
            </a:r>
            <a:r>
              <a:rPr lang="de-DE" sz="3500" b="1" dirty="0" err="1" smtClean="0">
                <a:solidFill>
                  <a:srgbClr val="002664"/>
                </a:solidFill>
                <a:latin typeface="MetaNormalLF-Roman" panose="020B0502030000020004" pitchFamily="34" charset="0"/>
              </a:rPr>
              <a:t>of</a:t>
            </a:r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</a:t>
            </a:r>
            <a:r>
              <a:rPr lang="de-DE" sz="35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Science </a:t>
            </a:r>
            <a:endParaRPr lang="de-DE" sz="35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Elektrotechnik</a:t>
            </a: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(EMA v3)</a:t>
            </a:r>
            <a:endParaRPr lang="de-DE" sz="35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 smtClean="0">
                <a:solidFill>
                  <a:srgbClr val="00B0F0"/>
                </a:solidFill>
                <a:latin typeface="+mj-lt"/>
              </a:rPr>
              <a:t/>
            </a:r>
            <a:br>
              <a:rPr lang="de-DE" sz="3200" b="1" dirty="0" smtClean="0">
                <a:solidFill>
                  <a:srgbClr val="00B0F0"/>
                </a:solidFill>
                <a:latin typeface="+mj-lt"/>
              </a:rPr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Elektrotechnik</a:t>
            </a:r>
          </a:p>
        </p:txBody>
      </p:sp>
    </p:spTree>
    <p:extLst>
      <p:ext uri="{BB962C8B-B14F-4D97-AF65-F5344CB8AC3E}">
        <p14:creationId xmlns:p14="http://schemas.microsoft.com/office/powerpoint/2010/main" val="86814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 smtClean="0">
                <a:solidFill>
                  <a:srgbClr val="00B0F0"/>
                </a:solidFill>
                <a:latin typeface="+mj-lt"/>
              </a:rPr>
              <a:t/>
            </a:r>
            <a:br>
              <a:rPr lang="de-DE" sz="3200" b="1" dirty="0" smtClean="0">
                <a:solidFill>
                  <a:srgbClr val="00B0F0"/>
                </a:solidFill>
                <a:latin typeface="+mj-lt"/>
              </a:rPr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Elektrotechnik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450" y="1333376"/>
            <a:ext cx="7408247" cy="371459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01945" y="5089763"/>
            <a:ext cx="8195983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e-DE" sz="1400" b="1" dirty="0" smtClean="0">
                <a:latin typeface="MetaNormal-Roman" panose="020B0502030000020004" pitchFamily="34" charset="0"/>
                <a:ea typeface="+mj-ea"/>
                <a:cs typeface="+mj-cs"/>
              </a:rPr>
              <a:t>Technische Wahlpflichtmodule:</a:t>
            </a:r>
            <a:endParaRPr lang="de-DE" sz="1400" b="1" dirty="0">
              <a:latin typeface="MetaNormal-Roman" panose="020B0502030000020004" pitchFamily="34" charset="0"/>
              <a:ea typeface="+mj-ea"/>
              <a:cs typeface="+mj-cs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470296" y="5439334"/>
            <a:ext cx="8195983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de-DE" sz="1400" dirty="0">
                <a:latin typeface="MetaNormal-Roman" panose="020B0502030000020004" pitchFamily="34" charset="0"/>
                <a:ea typeface="+mj-ea"/>
                <a:cs typeface="+mj-cs"/>
              </a:rPr>
              <a:t>Energie und </a:t>
            </a:r>
            <a:r>
              <a:rPr lang="de-DE" sz="1400" dirty="0" smtClean="0">
                <a:latin typeface="MetaNormal-Roman" panose="020B0502030000020004" pitchFamily="34" charset="0"/>
                <a:ea typeface="+mj-ea"/>
                <a:cs typeface="+mj-cs"/>
              </a:rPr>
              <a:t>Umwelt</a:t>
            </a:r>
          </a:p>
          <a:p>
            <a:pPr marL="342900" indent="-342900" algn="l">
              <a:buFontTx/>
              <a:buChar char="-"/>
            </a:pPr>
            <a:r>
              <a:rPr lang="de-DE" sz="1400" dirty="0" smtClean="0">
                <a:latin typeface="MetaNormal-Roman" panose="020B0502030000020004" pitchFamily="34" charset="0"/>
              </a:rPr>
              <a:t>Optoelektronik</a:t>
            </a:r>
            <a:endParaRPr lang="de-DE" sz="1400" dirty="0">
              <a:latin typeface="MetaNormal-Roman" panose="020B0502030000020004" pitchFamily="34" charset="0"/>
              <a:ea typeface="+mj-ea"/>
              <a:cs typeface="+mj-cs"/>
            </a:endParaRPr>
          </a:p>
          <a:p>
            <a:pPr marL="342900" indent="-342900" algn="l">
              <a:buFontTx/>
              <a:buChar char="-"/>
            </a:pPr>
            <a:r>
              <a:rPr lang="de-DE" sz="1400" dirty="0" smtClean="0">
                <a:latin typeface="MetaNormal-Roman" panose="020B0502030000020004" pitchFamily="34" charset="0"/>
                <a:ea typeface="+mj-ea"/>
                <a:cs typeface="+mj-cs"/>
              </a:rPr>
              <a:t>Kommunikationssysteme</a:t>
            </a:r>
          </a:p>
          <a:p>
            <a:pPr marL="342900" indent="-342900" algn="l">
              <a:buFontTx/>
              <a:buChar char="-"/>
            </a:pPr>
            <a:endParaRPr lang="de-DE" sz="1400" dirty="0">
              <a:latin typeface="MetaNormal-Roman" panose="020B0502030000020004" pitchFamily="34" charset="0"/>
              <a:ea typeface="+mj-ea"/>
              <a:cs typeface="+mj-cs"/>
            </a:endParaRPr>
          </a:p>
          <a:p>
            <a:pPr marL="342900" indent="-342900" algn="l">
              <a:buFontTx/>
              <a:buChar char="-"/>
            </a:pPr>
            <a:endParaRPr lang="de-DE" sz="1400" dirty="0" smtClean="0">
              <a:latin typeface="MetaNormal-Roman" panose="020B0502030000020004" pitchFamily="34" charset="0"/>
              <a:ea typeface="+mj-ea"/>
              <a:cs typeface="+mj-cs"/>
            </a:endParaRPr>
          </a:p>
          <a:p>
            <a:pPr marL="342900" indent="-342900" algn="l">
              <a:buFontTx/>
              <a:buChar char="-"/>
            </a:pPr>
            <a:endParaRPr lang="de-DE" sz="1400" dirty="0">
              <a:latin typeface="MetaNormal-Roman" panose="020B0502030000020004" pitchFamily="34" charset="0"/>
              <a:ea typeface="+mj-ea"/>
              <a:cs typeface="+mj-cs"/>
            </a:endParaRPr>
          </a:p>
          <a:p>
            <a:pPr marL="342900" indent="-342900" algn="l">
              <a:buFontTx/>
              <a:buChar char="-"/>
            </a:pPr>
            <a:r>
              <a:rPr lang="de-DE" sz="1400" dirty="0">
                <a:latin typeface="MetaNormal-Roman" panose="020B0502030000020004" pitchFamily="34" charset="0"/>
                <a:ea typeface="+mj-ea"/>
                <a:cs typeface="+mj-cs"/>
              </a:rPr>
              <a:t>Mikroelektronik</a:t>
            </a:r>
          </a:p>
          <a:p>
            <a:pPr marL="342900" indent="-342900" algn="l">
              <a:buFontTx/>
              <a:buChar char="-"/>
            </a:pPr>
            <a:r>
              <a:rPr lang="de-DE" sz="1400" dirty="0">
                <a:latin typeface="MetaNormal-Roman" panose="020B0502030000020004" pitchFamily="34" charset="0"/>
              </a:rPr>
              <a:t>Kognitive Systeme</a:t>
            </a:r>
          </a:p>
          <a:p>
            <a:pPr marL="342900" indent="-342900" algn="l">
              <a:buFontTx/>
              <a:buChar char="-"/>
            </a:pPr>
            <a:r>
              <a:rPr lang="de-DE" sz="1400" dirty="0" smtClean="0">
                <a:latin typeface="MetaNormal-Roman" panose="020B0502030000020004" pitchFamily="34" charset="0"/>
                <a:ea typeface="+mj-ea"/>
                <a:cs typeface="+mj-cs"/>
              </a:rPr>
              <a:t>Prozessdynamik</a:t>
            </a:r>
            <a:endParaRPr lang="de-DE" sz="1400" dirty="0">
              <a:latin typeface="MetaNormal-Roman" panose="020B05020300000200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278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2830917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Bachelor </a:t>
            </a:r>
            <a:r>
              <a:rPr lang="de-DE" sz="3500" b="1" dirty="0" err="1" smtClean="0">
                <a:solidFill>
                  <a:srgbClr val="002664"/>
                </a:solidFill>
                <a:latin typeface="MetaNormalLF-Roman" panose="020B0502030000020004" pitchFamily="34" charset="0"/>
              </a:rPr>
              <a:t>of</a:t>
            </a:r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</a:t>
            </a:r>
            <a:r>
              <a:rPr lang="de-DE" sz="35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Science </a:t>
            </a:r>
            <a:endParaRPr lang="de-DE" sz="35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Wirtschaftsingenieurwesen - Elektrotechnik</a:t>
            </a: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(WGBAET v3b)</a:t>
            </a:r>
            <a:endParaRPr lang="de-DE" sz="35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Wirtschaftsingenieurwesen ET</a:t>
            </a:r>
          </a:p>
        </p:txBody>
      </p:sp>
    </p:spTree>
    <p:extLst>
      <p:ext uri="{BB962C8B-B14F-4D97-AF65-F5344CB8AC3E}">
        <p14:creationId xmlns:p14="http://schemas.microsoft.com/office/powerpoint/2010/main" val="233090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Wirtschaftsingenieurwesen ET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79" y="1698879"/>
            <a:ext cx="7282246" cy="4229934"/>
          </a:xfrm>
          <a:prstGeom prst="rect">
            <a:avLst/>
          </a:prstGeom>
        </p:spPr>
      </p:pic>
      <p:grpSp>
        <p:nvGrpSpPr>
          <p:cNvPr id="13" name="Gruppieren 12"/>
          <p:cNvGrpSpPr/>
          <p:nvPr/>
        </p:nvGrpSpPr>
        <p:grpSpPr>
          <a:xfrm>
            <a:off x="1272270" y="4261343"/>
            <a:ext cx="6569183" cy="1477047"/>
            <a:chOff x="1272270" y="3809164"/>
            <a:chExt cx="6569183" cy="1477047"/>
          </a:xfrm>
        </p:grpSpPr>
        <p:sp>
          <p:nvSpPr>
            <p:cNvPr id="14" name="Rechteck 13"/>
            <p:cNvSpPr/>
            <p:nvPr/>
          </p:nvSpPr>
          <p:spPr bwMode="auto">
            <a:xfrm>
              <a:off x="1272270" y="3809164"/>
              <a:ext cx="1055625" cy="449535"/>
            </a:xfrm>
            <a:prstGeom prst="rect">
              <a:avLst/>
            </a:prstGeom>
            <a:solidFill>
              <a:srgbClr val="A7438F">
                <a:alpha val="5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2375500" y="4837941"/>
              <a:ext cx="1055625" cy="448270"/>
            </a:xfrm>
            <a:prstGeom prst="rect">
              <a:avLst/>
            </a:prstGeom>
            <a:solidFill>
              <a:srgbClr val="A7438F">
                <a:alpha val="5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3483590" y="4841584"/>
              <a:ext cx="1055623" cy="444627"/>
            </a:xfrm>
            <a:prstGeom prst="rect">
              <a:avLst/>
            </a:prstGeom>
            <a:solidFill>
              <a:srgbClr val="A7438F">
                <a:alpha val="5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4579288" y="4329510"/>
              <a:ext cx="1055625" cy="442857"/>
            </a:xfrm>
            <a:prstGeom prst="rect">
              <a:avLst/>
            </a:prstGeom>
            <a:solidFill>
              <a:srgbClr val="A7438F">
                <a:alpha val="5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8" name="Rechteck 17"/>
            <p:cNvSpPr/>
            <p:nvPr/>
          </p:nvSpPr>
          <p:spPr bwMode="auto">
            <a:xfrm>
              <a:off x="5682598" y="4329510"/>
              <a:ext cx="1055625" cy="442857"/>
            </a:xfrm>
            <a:prstGeom prst="rect">
              <a:avLst/>
            </a:prstGeom>
            <a:solidFill>
              <a:srgbClr val="A7438F">
                <a:alpha val="5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19" name="Rechteck 18"/>
            <p:cNvSpPr/>
            <p:nvPr/>
          </p:nvSpPr>
          <p:spPr bwMode="auto">
            <a:xfrm>
              <a:off x="5682598" y="4837941"/>
              <a:ext cx="1055625" cy="442857"/>
            </a:xfrm>
            <a:prstGeom prst="rect">
              <a:avLst/>
            </a:prstGeom>
            <a:solidFill>
              <a:srgbClr val="A7438F">
                <a:alpha val="5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  <p:sp>
          <p:nvSpPr>
            <p:cNvPr id="20" name="Rechteck 19"/>
            <p:cNvSpPr/>
            <p:nvPr/>
          </p:nvSpPr>
          <p:spPr bwMode="auto">
            <a:xfrm>
              <a:off x="6785828" y="3812502"/>
              <a:ext cx="1055625" cy="442857"/>
            </a:xfrm>
            <a:prstGeom prst="rect">
              <a:avLst/>
            </a:prstGeom>
            <a:solidFill>
              <a:srgbClr val="A7438F">
                <a:alpha val="5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61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2830917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Master </a:t>
            </a:r>
            <a:r>
              <a:rPr lang="de-DE" sz="3500" b="1" dirty="0" err="1" smtClean="0">
                <a:solidFill>
                  <a:srgbClr val="002664"/>
                </a:solidFill>
                <a:latin typeface="MetaNormalLF-Roman" panose="020B0502030000020004" pitchFamily="34" charset="0"/>
              </a:rPr>
              <a:t>of</a:t>
            </a:r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</a:t>
            </a:r>
            <a:r>
              <a:rPr lang="de-DE" sz="35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Science </a:t>
            </a:r>
            <a:endParaRPr lang="de-DE" sz="35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Wirtschaftsingenieurwesen - Elektrotechnik</a:t>
            </a: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(WGMAET v2b)</a:t>
            </a:r>
            <a:endParaRPr lang="de-DE" sz="35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Wirtschaftsingenieurwesen ET</a:t>
            </a:r>
          </a:p>
        </p:txBody>
      </p:sp>
    </p:spTree>
    <p:extLst>
      <p:ext uri="{BB962C8B-B14F-4D97-AF65-F5344CB8AC3E}">
        <p14:creationId xmlns:p14="http://schemas.microsoft.com/office/powerpoint/2010/main" val="55548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Wirtschaftsingenieurwesen ET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945" y="1442915"/>
            <a:ext cx="8328456" cy="3429364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 bwMode="auto">
          <a:xfrm>
            <a:off x="773340" y="3089870"/>
            <a:ext cx="1836217" cy="513470"/>
          </a:xfrm>
          <a:prstGeom prst="rect">
            <a:avLst/>
          </a:prstGeom>
          <a:solidFill>
            <a:srgbClr val="A7438F">
              <a:alpha val="5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0" name="Rechteck 9"/>
          <p:cNvSpPr/>
          <p:nvPr/>
        </p:nvSpPr>
        <p:spPr bwMode="auto">
          <a:xfrm>
            <a:off x="2670753" y="3089870"/>
            <a:ext cx="1836217" cy="513470"/>
          </a:xfrm>
          <a:prstGeom prst="rect">
            <a:avLst/>
          </a:prstGeom>
          <a:solidFill>
            <a:srgbClr val="A7438F">
              <a:alpha val="5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1" name="Rechteck 10"/>
          <p:cNvSpPr/>
          <p:nvPr/>
        </p:nvSpPr>
        <p:spPr bwMode="auto">
          <a:xfrm>
            <a:off x="2670753" y="3679837"/>
            <a:ext cx="1836217" cy="513470"/>
          </a:xfrm>
          <a:prstGeom prst="rect">
            <a:avLst/>
          </a:prstGeom>
          <a:solidFill>
            <a:srgbClr val="A7438F">
              <a:alpha val="5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2" name="Rechteck 11"/>
          <p:cNvSpPr/>
          <p:nvPr/>
        </p:nvSpPr>
        <p:spPr bwMode="auto">
          <a:xfrm>
            <a:off x="4573207" y="3089870"/>
            <a:ext cx="1836217" cy="513470"/>
          </a:xfrm>
          <a:prstGeom prst="rect">
            <a:avLst/>
          </a:prstGeom>
          <a:solidFill>
            <a:srgbClr val="A7438F">
              <a:alpha val="50196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imes" charset="0"/>
              <a:ea typeface="ＭＳ Ｐゴシック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01945" y="5089763"/>
            <a:ext cx="8195983" cy="307777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de-DE" sz="1400" b="1" dirty="0" smtClean="0">
                <a:latin typeface="MetaNormal-Roman" panose="020B0502030000020004" pitchFamily="34" charset="0"/>
                <a:ea typeface="+mj-ea"/>
                <a:cs typeface="+mj-cs"/>
              </a:rPr>
              <a:t>Technische Wahlpflichtmodule:</a:t>
            </a:r>
            <a:endParaRPr lang="de-DE" sz="1400" b="1" dirty="0">
              <a:latin typeface="MetaNormal-Roman" panose="020B0502030000020004" pitchFamily="34" charset="0"/>
              <a:ea typeface="+mj-ea"/>
              <a:cs typeface="+mj-cs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470296" y="5439334"/>
            <a:ext cx="8195983" cy="138499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 algn="l">
              <a:buFontTx/>
              <a:buChar char="-"/>
            </a:pPr>
            <a:r>
              <a:rPr lang="de-DE" sz="1400" dirty="0">
                <a:latin typeface="MetaNormal-Roman" panose="020B0502030000020004" pitchFamily="34" charset="0"/>
                <a:ea typeface="+mj-ea"/>
                <a:cs typeface="+mj-cs"/>
              </a:rPr>
              <a:t>Energie und </a:t>
            </a:r>
            <a:r>
              <a:rPr lang="de-DE" sz="1400" dirty="0" smtClean="0">
                <a:latin typeface="MetaNormal-Roman" panose="020B0502030000020004" pitchFamily="34" charset="0"/>
                <a:ea typeface="+mj-ea"/>
                <a:cs typeface="+mj-cs"/>
              </a:rPr>
              <a:t>Umwelt</a:t>
            </a:r>
          </a:p>
          <a:p>
            <a:pPr marL="342900" indent="-342900" algn="l">
              <a:buFontTx/>
              <a:buChar char="-"/>
            </a:pPr>
            <a:r>
              <a:rPr lang="de-DE" sz="1400" dirty="0" smtClean="0">
                <a:latin typeface="MetaNormal-Roman" panose="020B0502030000020004" pitchFamily="34" charset="0"/>
              </a:rPr>
              <a:t>Optoelektronik</a:t>
            </a:r>
            <a:endParaRPr lang="de-DE" sz="1400" dirty="0">
              <a:latin typeface="MetaNormal-Roman" panose="020B0502030000020004" pitchFamily="34" charset="0"/>
              <a:ea typeface="+mj-ea"/>
              <a:cs typeface="+mj-cs"/>
            </a:endParaRPr>
          </a:p>
          <a:p>
            <a:pPr marL="342900" indent="-342900" algn="l">
              <a:buFontTx/>
              <a:buChar char="-"/>
            </a:pPr>
            <a:r>
              <a:rPr lang="de-DE" sz="1400" dirty="0" smtClean="0">
                <a:latin typeface="MetaNormal-Roman" panose="020B0502030000020004" pitchFamily="34" charset="0"/>
                <a:ea typeface="+mj-ea"/>
                <a:cs typeface="+mj-cs"/>
              </a:rPr>
              <a:t>Kommunikationssysteme</a:t>
            </a:r>
          </a:p>
          <a:p>
            <a:pPr marL="342900" indent="-342900" algn="l">
              <a:buFontTx/>
              <a:buChar char="-"/>
            </a:pPr>
            <a:endParaRPr lang="de-DE" sz="1400" dirty="0">
              <a:latin typeface="MetaNormal-Roman" panose="020B0502030000020004" pitchFamily="34" charset="0"/>
              <a:ea typeface="+mj-ea"/>
              <a:cs typeface="+mj-cs"/>
            </a:endParaRPr>
          </a:p>
          <a:p>
            <a:pPr marL="342900" indent="-342900" algn="l">
              <a:buFontTx/>
              <a:buChar char="-"/>
            </a:pPr>
            <a:endParaRPr lang="de-DE" sz="1400" dirty="0" smtClean="0">
              <a:latin typeface="MetaNormal-Roman" panose="020B0502030000020004" pitchFamily="34" charset="0"/>
              <a:ea typeface="+mj-ea"/>
              <a:cs typeface="+mj-cs"/>
            </a:endParaRPr>
          </a:p>
          <a:p>
            <a:pPr marL="342900" indent="-342900" algn="l">
              <a:buFontTx/>
              <a:buChar char="-"/>
            </a:pPr>
            <a:endParaRPr lang="de-DE" sz="1400" dirty="0">
              <a:latin typeface="MetaNormal-Roman" panose="020B0502030000020004" pitchFamily="34" charset="0"/>
              <a:ea typeface="+mj-ea"/>
              <a:cs typeface="+mj-cs"/>
            </a:endParaRPr>
          </a:p>
          <a:p>
            <a:pPr marL="342900" indent="-342900" algn="l">
              <a:buFontTx/>
              <a:buChar char="-"/>
            </a:pPr>
            <a:r>
              <a:rPr lang="de-DE" sz="1400" dirty="0">
                <a:latin typeface="MetaNormal-Roman" panose="020B0502030000020004" pitchFamily="34" charset="0"/>
                <a:ea typeface="+mj-ea"/>
                <a:cs typeface="+mj-cs"/>
              </a:rPr>
              <a:t>Mikroelektronik</a:t>
            </a:r>
          </a:p>
          <a:p>
            <a:pPr marL="342900" indent="-342900" algn="l">
              <a:buFontTx/>
              <a:buChar char="-"/>
            </a:pPr>
            <a:r>
              <a:rPr lang="de-DE" sz="1400" dirty="0">
                <a:latin typeface="MetaNormal-Roman" panose="020B0502030000020004" pitchFamily="34" charset="0"/>
              </a:rPr>
              <a:t>Kognitive Systeme</a:t>
            </a:r>
          </a:p>
          <a:p>
            <a:pPr marL="342900" indent="-342900" algn="l">
              <a:buFontTx/>
              <a:buChar char="-"/>
            </a:pPr>
            <a:r>
              <a:rPr lang="de-DE" sz="1400" dirty="0" smtClean="0">
                <a:latin typeface="MetaNormal-Roman" panose="020B0502030000020004" pitchFamily="34" charset="0"/>
                <a:ea typeface="+mj-ea"/>
                <a:cs typeface="+mj-cs"/>
              </a:rPr>
              <a:t>Prozessdynamik</a:t>
            </a:r>
            <a:endParaRPr lang="de-DE" sz="1400" dirty="0">
              <a:latin typeface="MetaNormal-Roman" panose="020B05020300000200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690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2830917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Bachelor </a:t>
            </a:r>
            <a:r>
              <a:rPr lang="de-DE" sz="3500" b="1" dirty="0" err="1">
                <a:solidFill>
                  <a:srgbClr val="002664"/>
                </a:solidFill>
                <a:latin typeface="MetaNormalLF-Roman" panose="020B0502030000020004" pitchFamily="34" charset="0"/>
              </a:rPr>
              <a:t>of</a:t>
            </a:r>
            <a:r>
              <a:rPr lang="de-DE" sz="35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 Science </a:t>
            </a:r>
            <a:endParaRPr lang="de-DE" sz="35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Computer Engineering</a:t>
            </a: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(CEBA v2)</a:t>
            </a:r>
            <a:endParaRPr lang="de-DE" sz="35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8968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Die Studienberatung Elektrotechnik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544" y="1288459"/>
            <a:ext cx="7470500" cy="528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15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7576"/>
            <a:ext cx="8686800" cy="1143000"/>
          </a:xfrm>
          <a:solidFill>
            <a:srgbClr val="FFFFFF"/>
          </a:solidFill>
        </p:spPr>
        <p:txBody>
          <a:bodyPr/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Computer Engineering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359051" y="48688"/>
            <a:ext cx="8190697" cy="6451303"/>
            <a:chOff x="359051" y="48688"/>
            <a:chExt cx="8190697" cy="6451303"/>
          </a:xfrm>
        </p:grpSpPr>
        <p:sp>
          <p:nvSpPr>
            <p:cNvPr id="4" name="Textfeld 3"/>
            <p:cNvSpPr txBox="1"/>
            <p:nvPr/>
          </p:nvSpPr>
          <p:spPr>
            <a:xfrm>
              <a:off x="512057" y="3970300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dirty="0"/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359051" y="4368087"/>
              <a:ext cx="1846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de-DE" dirty="0"/>
            </a:p>
          </p:txBody>
        </p:sp>
        <p:grpSp>
          <p:nvGrpSpPr>
            <p:cNvPr id="7" name="Gruppierung 129"/>
            <p:cNvGrpSpPr>
              <a:grpSpLocks/>
            </p:cNvGrpSpPr>
            <p:nvPr/>
          </p:nvGrpSpPr>
          <p:grpSpPr bwMode="auto">
            <a:xfrm>
              <a:off x="501123" y="48688"/>
              <a:ext cx="1341437" cy="6396038"/>
              <a:chOff x="661988" y="246063"/>
              <a:chExt cx="1341437" cy="6396039"/>
            </a:xfrm>
          </p:grpSpPr>
          <p:sp>
            <p:nvSpPr>
              <p:cNvPr id="23" name="Rectangle 3"/>
              <p:cNvSpPr/>
              <p:nvPr/>
            </p:nvSpPr>
            <p:spPr bwMode="auto">
              <a:xfrm>
                <a:off x="661988" y="258763"/>
                <a:ext cx="1341437" cy="638333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 dirty="0"/>
              </a:p>
            </p:txBody>
          </p:sp>
          <p:sp>
            <p:nvSpPr>
              <p:cNvPr id="24" name="TextBox 4"/>
              <p:cNvSpPr txBox="1"/>
              <p:nvPr/>
            </p:nvSpPr>
            <p:spPr bwMode="auto">
              <a:xfrm>
                <a:off x="785813" y="246063"/>
                <a:ext cx="1093787" cy="4000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228600" indent="-228600" algn="ctr">
                  <a:buFontTx/>
                  <a:buAutoNum type="arabicPeriod"/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Semester</a:t>
                </a:r>
              </a:p>
              <a:p>
                <a:pPr algn="ctr"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24 SWS | 32 LP</a:t>
                </a:r>
              </a:p>
            </p:txBody>
          </p:sp>
        </p:grpSp>
        <p:grpSp>
          <p:nvGrpSpPr>
            <p:cNvPr id="8" name="Gruppierung 132"/>
            <p:cNvGrpSpPr>
              <a:grpSpLocks/>
            </p:cNvGrpSpPr>
            <p:nvPr/>
          </p:nvGrpSpPr>
          <p:grpSpPr bwMode="auto">
            <a:xfrm>
              <a:off x="1842562" y="48689"/>
              <a:ext cx="1341439" cy="6396033"/>
              <a:chOff x="2003427" y="246064"/>
              <a:chExt cx="1341439" cy="6396034"/>
            </a:xfrm>
          </p:grpSpPr>
          <p:sp>
            <p:nvSpPr>
              <p:cNvPr id="21" name="Rectangle 130"/>
              <p:cNvSpPr/>
              <p:nvPr/>
            </p:nvSpPr>
            <p:spPr bwMode="auto">
              <a:xfrm>
                <a:off x="2003425" y="258763"/>
                <a:ext cx="1341438" cy="638333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2" name="TextBox 131"/>
              <p:cNvSpPr txBox="1"/>
              <p:nvPr/>
            </p:nvSpPr>
            <p:spPr bwMode="auto">
              <a:xfrm>
                <a:off x="2127250" y="246063"/>
                <a:ext cx="1093788" cy="4000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2. Semester</a:t>
                </a:r>
              </a:p>
              <a:p>
                <a:pPr algn="ctr"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22 SWS | 28 LP</a:t>
                </a:r>
              </a:p>
            </p:txBody>
          </p:sp>
        </p:grpSp>
        <p:grpSp>
          <p:nvGrpSpPr>
            <p:cNvPr id="9" name="Gruppierung 138"/>
            <p:cNvGrpSpPr>
              <a:grpSpLocks/>
            </p:cNvGrpSpPr>
            <p:nvPr/>
          </p:nvGrpSpPr>
          <p:grpSpPr bwMode="auto">
            <a:xfrm>
              <a:off x="3183998" y="48688"/>
              <a:ext cx="1341437" cy="6396038"/>
              <a:chOff x="3344863" y="246063"/>
              <a:chExt cx="1341437" cy="6396039"/>
            </a:xfrm>
          </p:grpSpPr>
          <p:sp>
            <p:nvSpPr>
              <p:cNvPr id="19" name="Rectangle 136"/>
              <p:cNvSpPr/>
              <p:nvPr/>
            </p:nvSpPr>
            <p:spPr bwMode="auto">
              <a:xfrm>
                <a:off x="3344863" y="258763"/>
                <a:ext cx="1341437" cy="638333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0" name="TextBox 137"/>
              <p:cNvSpPr txBox="1"/>
              <p:nvPr/>
            </p:nvSpPr>
            <p:spPr bwMode="auto">
              <a:xfrm>
                <a:off x="3468688" y="246063"/>
                <a:ext cx="1093787" cy="4000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3. Semester</a:t>
                </a:r>
              </a:p>
              <a:p>
                <a:pPr algn="ctr"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24 SWS | 29 LP</a:t>
                </a:r>
              </a:p>
            </p:txBody>
          </p:sp>
        </p:grpSp>
        <p:grpSp>
          <p:nvGrpSpPr>
            <p:cNvPr id="10" name="Gruppierung 144"/>
            <p:cNvGrpSpPr>
              <a:grpSpLocks/>
            </p:cNvGrpSpPr>
            <p:nvPr/>
          </p:nvGrpSpPr>
          <p:grpSpPr bwMode="auto">
            <a:xfrm>
              <a:off x="4525435" y="48688"/>
              <a:ext cx="1341438" cy="6396038"/>
              <a:chOff x="4686300" y="246063"/>
              <a:chExt cx="1341438" cy="6396039"/>
            </a:xfrm>
          </p:grpSpPr>
          <p:sp>
            <p:nvSpPr>
              <p:cNvPr id="17" name="Rectangle 139"/>
              <p:cNvSpPr/>
              <p:nvPr/>
            </p:nvSpPr>
            <p:spPr bwMode="auto">
              <a:xfrm>
                <a:off x="4686300" y="258763"/>
                <a:ext cx="1341438" cy="638333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8" name="TextBox 140"/>
              <p:cNvSpPr txBox="1"/>
              <p:nvPr/>
            </p:nvSpPr>
            <p:spPr bwMode="auto">
              <a:xfrm>
                <a:off x="4810125" y="246063"/>
                <a:ext cx="1093788" cy="4000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4. Semester</a:t>
                </a:r>
              </a:p>
              <a:p>
                <a:pPr algn="ctr"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24 SWS | 31 LP</a:t>
                </a:r>
              </a:p>
            </p:txBody>
          </p:sp>
        </p:grpSp>
        <p:grpSp>
          <p:nvGrpSpPr>
            <p:cNvPr id="11" name="Gruppierung 155"/>
            <p:cNvGrpSpPr>
              <a:grpSpLocks/>
            </p:cNvGrpSpPr>
            <p:nvPr/>
          </p:nvGrpSpPr>
          <p:grpSpPr bwMode="auto">
            <a:xfrm>
              <a:off x="5866873" y="48688"/>
              <a:ext cx="1341437" cy="6396038"/>
              <a:chOff x="6027738" y="246063"/>
              <a:chExt cx="1341437" cy="6396039"/>
            </a:xfrm>
          </p:grpSpPr>
          <p:sp>
            <p:nvSpPr>
              <p:cNvPr id="15" name="Rectangle 142"/>
              <p:cNvSpPr/>
              <p:nvPr/>
            </p:nvSpPr>
            <p:spPr bwMode="auto">
              <a:xfrm>
                <a:off x="6027738" y="258763"/>
                <a:ext cx="1341437" cy="638333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6" name="TextBox 143"/>
              <p:cNvSpPr txBox="1"/>
              <p:nvPr/>
            </p:nvSpPr>
            <p:spPr bwMode="auto">
              <a:xfrm>
                <a:off x="6202363" y="246063"/>
                <a:ext cx="992187" cy="4000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5. Semester</a:t>
                </a:r>
              </a:p>
              <a:p>
                <a:pPr algn="ctr"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- SWS | 28 LP</a:t>
                </a:r>
              </a:p>
            </p:txBody>
          </p:sp>
        </p:grpSp>
        <p:grpSp>
          <p:nvGrpSpPr>
            <p:cNvPr id="12" name="Gruppierung 156"/>
            <p:cNvGrpSpPr>
              <a:grpSpLocks/>
            </p:cNvGrpSpPr>
            <p:nvPr/>
          </p:nvGrpSpPr>
          <p:grpSpPr bwMode="auto">
            <a:xfrm>
              <a:off x="7208310" y="48688"/>
              <a:ext cx="1341438" cy="6396038"/>
              <a:chOff x="7369175" y="246063"/>
              <a:chExt cx="1341438" cy="6396039"/>
            </a:xfrm>
          </p:grpSpPr>
          <p:sp>
            <p:nvSpPr>
              <p:cNvPr id="13" name="Rectangle 145"/>
              <p:cNvSpPr/>
              <p:nvPr/>
            </p:nvSpPr>
            <p:spPr bwMode="auto">
              <a:xfrm>
                <a:off x="7369175" y="258763"/>
                <a:ext cx="1341438" cy="6383339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4" name="TextBox 146"/>
              <p:cNvSpPr txBox="1"/>
              <p:nvPr/>
            </p:nvSpPr>
            <p:spPr bwMode="auto">
              <a:xfrm>
                <a:off x="7543800" y="246063"/>
                <a:ext cx="992188" cy="4000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6. Semester</a:t>
                </a:r>
              </a:p>
              <a:p>
                <a:pPr algn="ctr"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- SWS | 32 LP</a:t>
                </a:r>
              </a:p>
            </p:txBody>
          </p:sp>
        </p:grpSp>
        <p:sp>
          <p:nvSpPr>
            <p:cNvPr id="25" name="Rounded Rectangle 128"/>
            <p:cNvSpPr/>
            <p:nvPr/>
          </p:nvSpPr>
          <p:spPr bwMode="auto">
            <a:xfrm>
              <a:off x="4603223" y="2201338"/>
              <a:ext cx="1236662" cy="18573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7" name="Rounded Rectangle 149"/>
            <p:cNvSpPr/>
            <p:nvPr/>
          </p:nvSpPr>
          <p:spPr bwMode="auto">
            <a:xfrm>
              <a:off x="556685" y="669401"/>
              <a:ext cx="2566988" cy="49371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8" name="Rounded Rectangle 3"/>
            <p:cNvSpPr>
              <a:spLocks noChangeArrowheads="1"/>
            </p:cNvSpPr>
            <p:nvPr/>
          </p:nvSpPr>
          <p:spPr bwMode="auto">
            <a:xfrm>
              <a:off x="617010" y="715438"/>
              <a:ext cx="1111250" cy="40163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Höhere</a:t>
              </a:r>
              <a:br>
                <a:rPr lang="de-DE" sz="800" dirty="0">
                  <a:latin typeface="+mn-lt"/>
                </a:rPr>
              </a:br>
              <a:r>
                <a:rPr lang="de-DE" sz="800" dirty="0">
                  <a:latin typeface="+mn-lt"/>
                </a:rPr>
                <a:t>Mathematik A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4+2 SWS | 240 h </a:t>
              </a:r>
            </a:p>
          </p:txBody>
        </p:sp>
        <p:sp>
          <p:nvSpPr>
            <p:cNvPr id="29" name="Rounded Rectangle 3"/>
            <p:cNvSpPr>
              <a:spLocks noChangeArrowheads="1"/>
            </p:cNvSpPr>
            <p:nvPr/>
          </p:nvSpPr>
          <p:spPr bwMode="auto">
            <a:xfrm>
              <a:off x="1956860" y="715438"/>
              <a:ext cx="1111250" cy="406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Höhere</a:t>
              </a:r>
              <a:br>
                <a:rPr lang="de-DE" sz="800" dirty="0">
                  <a:latin typeface="+mn-lt"/>
                </a:rPr>
              </a:br>
              <a:r>
                <a:rPr lang="de-DE" sz="800" dirty="0">
                  <a:latin typeface="+mn-lt"/>
                </a:rPr>
                <a:t>Mathematik B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4+2 SWS | 240 h</a:t>
              </a:r>
            </a:p>
          </p:txBody>
        </p:sp>
        <p:sp>
          <p:nvSpPr>
            <p:cNvPr id="30" name="Rounded Rectangle 150"/>
            <p:cNvSpPr/>
            <p:nvPr/>
          </p:nvSpPr>
          <p:spPr bwMode="auto">
            <a:xfrm>
              <a:off x="556685" y="482076"/>
              <a:ext cx="2566988" cy="17938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1" name="TextBox 151"/>
            <p:cNvSpPr txBox="1"/>
            <p:nvPr/>
          </p:nvSpPr>
          <p:spPr bwMode="auto">
            <a:xfrm>
              <a:off x="1159935" y="453501"/>
              <a:ext cx="1506538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Höhere Mathematik I (16 LP)</a:t>
              </a:r>
            </a:p>
          </p:txBody>
        </p:sp>
        <p:sp>
          <p:nvSpPr>
            <p:cNvPr id="32" name="Rounded Rectangle 37"/>
            <p:cNvSpPr/>
            <p:nvPr/>
          </p:nvSpPr>
          <p:spPr bwMode="auto">
            <a:xfrm>
              <a:off x="3241148" y="669401"/>
              <a:ext cx="1233487" cy="4984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3" name="Rounded Rectangle 3"/>
            <p:cNvSpPr>
              <a:spLocks noChangeArrowheads="1"/>
            </p:cNvSpPr>
            <p:nvPr/>
          </p:nvSpPr>
          <p:spPr bwMode="auto">
            <a:xfrm>
              <a:off x="3301473" y="721788"/>
              <a:ext cx="1111250" cy="40163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Höhere</a:t>
              </a:r>
              <a:br>
                <a:rPr lang="de-DE" sz="800" dirty="0">
                  <a:latin typeface="+mn-lt"/>
                </a:rPr>
              </a:br>
              <a:r>
                <a:rPr lang="de-DE" sz="800" dirty="0">
                  <a:latin typeface="+mn-lt"/>
                </a:rPr>
                <a:t>Mathematik C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4+2 SWS | 240 h</a:t>
              </a:r>
            </a:p>
          </p:txBody>
        </p:sp>
        <p:sp>
          <p:nvSpPr>
            <p:cNvPr id="34" name="Rounded Rectangle 40"/>
            <p:cNvSpPr/>
            <p:nvPr/>
          </p:nvSpPr>
          <p:spPr bwMode="auto">
            <a:xfrm>
              <a:off x="3183998" y="482076"/>
              <a:ext cx="1341437" cy="1857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5" name="TextBox 41"/>
            <p:cNvSpPr txBox="1"/>
            <p:nvPr/>
          </p:nvSpPr>
          <p:spPr bwMode="auto">
            <a:xfrm>
              <a:off x="3137960" y="453501"/>
              <a:ext cx="1476375" cy="215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Höhere Mathematik II (8 LP)</a:t>
              </a:r>
            </a:p>
          </p:txBody>
        </p:sp>
        <p:sp>
          <p:nvSpPr>
            <p:cNvPr id="36" name="Rounded Rectangle 42"/>
            <p:cNvSpPr/>
            <p:nvPr/>
          </p:nvSpPr>
          <p:spPr bwMode="auto">
            <a:xfrm>
              <a:off x="545573" y="2399776"/>
              <a:ext cx="1212850" cy="53022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37" name="Rounded Rectangle 3"/>
            <p:cNvSpPr>
              <a:spLocks noChangeArrowheads="1"/>
            </p:cNvSpPr>
            <p:nvPr/>
          </p:nvSpPr>
          <p:spPr bwMode="auto">
            <a:xfrm>
              <a:off x="596373" y="2460101"/>
              <a:ext cx="1111250" cy="4079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Grundlagen der Elektrotechnik A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4+2 SWS | 240 h</a:t>
              </a:r>
            </a:p>
          </p:txBody>
        </p:sp>
        <p:sp>
          <p:nvSpPr>
            <p:cNvPr id="38" name="Rounded Rectangle 45"/>
            <p:cNvSpPr/>
            <p:nvPr/>
          </p:nvSpPr>
          <p:spPr bwMode="auto">
            <a:xfrm>
              <a:off x="545573" y="2202926"/>
              <a:ext cx="1212850" cy="196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0" name="Rounded Rectangle 51"/>
            <p:cNvSpPr/>
            <p:nvPr/>
          </p:nvSpPr>
          <p:spPr bwMode="auto">
            <a:xfrm>
              <a:off x="3215748" y="1518713"/>
              <a:ext cx="1233487" cy="5016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1" name="Rounded Rectangle 3"/>
            <p:cNvSpPr>
              <a:spLocks noChangeArrowheads="1"/>
            </p:cNvSpPr>
            <p:nvPr/>
          </p:nvSpPr>
          <p:spPr bwMode="auto">
            <a:xfrm>
              <a:off x="3280835" y="1566338"/>
              <a:ext cx="1111250" cy="41433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3600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Halbleiter-</a:t>
              </a:r>
              <a:r>
                <a:rPr lang="de-DE" sz="800" dirty="0" err="1">
                  <a:latin typeface="+mn-lt"/>
                </a:rPr>
                <a:t>bauelemente</a:t>
              </a:r>
              <a:r>
                <a:rPr lang="de-DE" sz="800" dirty="0">
                  <a:latin typeface="+mn-lt"/>
                </a:rPr>
                <a:t/>
              </a:r>
              <a:br>
                <a:rPr lang="de-DE" sz="800" dirty="0">
                  <a:latin typeface="+mn-lt"/>
                </a:rPr>
              </a:br>
              <a:r>
                <a:rPr lang="de-DE" sz="800" dirty="0">
                  <a:latin typeface="+mn-lt"/>
                </a:rPr>
                <a:t>2+2 SWS | 150 h</a:t>
              </a:r>
            </a:p>
          </p:txBody>
        </p:sp>
        <p:sp>
          <p:nvSpPr>
            <p:cNvPr id="42" name="Rounded Rectangle 53"/>
            <p:cNvSpPr/>
            <p:nvPr/>
          </p:nvSpPr>
          <p:spPr bwMode="auto">
            <a:xfrm>
              <a:off x="3214160" y="1334563"/>
              <a:ext cx="1235075" cy="18573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3" name="TextBox 54"/>
            <p:cNvSpPr txBox="1"/>
            <p:nvPr/>
          </p:nvSpPr>
          <p:spPr bwMode="auto">
            <a:xfrm>
              <a:off x="3236385" y="1321863"/>
              <a:ext cx="1250950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Halbleitertechnik (5 LP)</a:t>
              </a:r>
            </a:p>
          </p:txBody>
        </p:sp>
        <p:sp>
          <p:nvSpPr>
            <p:cNvPr id="44" name="Rounded Rectangle 55"/>
            <p:cNvSpPr/>
            <p:nvPr/>
          </p:nvSpPr>
          <p:spPr bwMode="auto">
            <a:xfrm>
              <a:off x="539223" y="3304651"/>
              <a:ext cx="1235075" cy="5238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5" name="Rounded Rectangle 3"/>
            <p:cNvSpPr>
              <a:spLocks noChangeArrowheads="1"/>
            </p:cNvSpPr>
            <p:nvPr/>
          </p:nvSpPr>
          <p:spPr bwMode="auto">
            <a:xfrm>
              <a:off x="599548" y="3364976"/>
              <a:ext cx="1111250" cy="40957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Grundlagen der Programmierung 1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4+2 SWS | 240 h</a:t>
              </a:r>
            </a:p>
          </p:txBody>
        </p:sp>
        <p:sp>
          <p:nvSpPr>
            <p:cNvPr id="46" name="Rounded Rectangle 58"/>
            <p:cNvSpPr/>
            <p:nvPr/>
          </p:nvSpPr>
          <p:spPr bwMode="auto">
            <a:xfrm>
              <a:off x="539223" y="3117326"/>
              <a:ext cx="1235075" cy="1857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47" name="TextBox 59"/>
            <p:cNvSpPr txBox="1"/>
            <p:nvPr/>
          </p:nvSpPr>
          <p:spPr bwMode="auto">
            <a:xfrm>
              <a:off x="456673" y="3099863"/>
              <a:ext cx="1416050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Programmiertechnik (8 LP) </a:t>
              </a:r>
            </a:p>
          </p:txBody>
        </p:sp>
        <p:sp>
          <p:nvSpPr>
            <p:cNvPr id="49" name="Rounded Rectangle 60"/>
            <p:cNvSpPr/>
            <p:nvPr/>
          </p:nvSpPr>
          <p:spPr bwMode="auto">
            <a:xfrm>
              <a:off x="559860" y="4639738"/>
              <a:ext cx="1233488" cy="5238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0" name="Rounded Rectangle 3"/>
            <p:cNvSpPr>
              <a:spLocks noChangeArrowheads="1"/>
            </p:cNvSpPr>
            <p:nvPr/>
          </p:nvSpPr>
          <p:spPr bwMode="auto">
            <a:xfrm>
              <a:off x="624948" y="4709588"/>
              <a:ext cx="1111250" cy="406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Modellierung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4+2 SWS | 240 h</a:t>
              </a:r>
            </a:p>
          </p:txBody>
        </p:sp>
        <p:sp>
          <p:nvSpPr>
            <p:cNvPr id="51" name="Rounded Rectangle 62"/>
            <p:cNvSpPr/>
            <p:nvPr/>
          </p:nvSpPr>
          <p:spPr bwMode="auto">
            <a:xfrm>
              <a:off x="558273" y="4460351"/>
              <a:ext cx="1235075" cy="1857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2" name="TextBox 63"/>
            <p:cNvSpPr txBox="1"/>
            <p:nvPr/>
          </p:nvSpPr>
          <p:spPr bwMode="auto">
            <a:xfrm>
              <a:off x="677335" y="4439713"/>
              <a:ext cx="1081088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Modellierung (8 LP)</a:t>
              </a:r>
            </a:p>
          </p:txBody>
        </p:sp>
        <p:sp>
          <p:nvSpPr>
            <p:cNvPr id="54" name="Rounded Rectangle 65"/>
            <p:cNvSpPr/>
            <p:nvPr/>
          </p:nvSpPr>
          <p:spPr bwMode="auto">
            <a:xfrm>
              <a:off x="1920348" y="4639738"/>
              <a:ext cx="2566987" cy="5238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5" name="Rounded Rectangle 3"/>
            <p:cNvSpPr>
              <a:spLocks noChangeArrowheads="1"/>
            </p:cNvSpPr>
            <p:nvPr/>
          </p:nvSpPr>
          <p:spPr bwMode="auto">
            <a:xfrm>
              <a:off x="1980673" y="4714351"/>
              <a:ext cx="1111250" cy="4016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Grundlagen der Techn. Informatik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2+2 SWS | 120 h</a:t>
              </a:r>
            </a:p>
          </p:txBody>
        </p:sp>
        <p:sp>
          <p:nvSpPr>
            <p:cNvPr id="56" name="Rounded Rectangle 3"/>
            <p:cNvSpPr>
              <a:spLocks noChangeArrowheads="1"/>
            </p:cNvSpPr>
            <p:nvPr/>
          </p:nvSpPr>
          <p:spPr bwMode="auto">
            <a:xfrm>
              <a:off x="3320523" y="4709588"/>
              <a:ext cx="1111250" cy="406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Grundlagen der Rechnerarchitektur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2+2 SWS| 120 h</a:t>
              </a:r>
            </a:p>
          </p:txBody>
        </p:sp>
        <p:sp>
          <p:nvSpPr>
            <p:cNvPr id="57" name="Rounded Rectangle 68"/>
            <p:cNvSpPr/>
            <p:nvPr/>
          </p:nvSpPr>
          <p:spPr bwMode="auto">
            <a:xfrm>
              <a:off x="1920348" y="4460351"/>
              <a:ext cx="2566987" cy="1857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58" name="TextBox 69"/>
            <p:cNvSpPr txBox="1"/>
            <p:nvPr/>
          </p:nvSpPr>
          <p:spPr bwMode="auto">
            <a:xfrm>
              <a:off x="2485498" y="4436538"/>
              <a:ext cx="1492250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Technische Informatik (8 LP)</a:t>
              </a:r>
            </a:p>
          </p:txBody>
        </p:sp>
        <p:sp>
          <p:nvSpPr>
            <p:cNvPr id="59" name="Rounded Rectangle 79"/>
            <p:cNvSpPr/>
            <p:nvPr/>
          </p:nvSpPr>
          <p:spPr bwMode="auto">
            <a:xfrm>
              <a:off x="4590523" y="4593701"/>
              <a:ext cx="1233487" cy="6985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0" name="Rounded Rectangle 3"/>
            <p:cNvSpPr>
              <a:spLocks noChangeArrowheads="1"/>
            </p:cNvSpPr>
            <p:nvPr/>
          </p:nvSpPr>
          <p:spPr bwMode="auto">
            <a:xfrm>
              <a:off x="4655610" y="4712763"/>
              <a:ext cx="1111250" cy="52387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Konzepte &amp; Methoden der Systemsoftware</a:t>
              </a:r>
              <a:br>
                <a:rPr lang="de-DE" sz="800" dirty="0">
                  <a:latin typeface="+mn-lt"/>
                </a:rPr>
              </a:br>
              <a:r>
                <a:rPr lang="de-DE" sz="800" dirty="0">
                  <a:latin typeface="+mn-lt"/>
                </a:rPr>
                <a:t>4+2 SWS | 240 h</a:t>
              </a:r>
            </a:p>
          </p:txBody>
        </p:sp>
        <p:sp>
          <p:nvSpPr>
            <p:cNvPr id="61" name="Rounded Rectangle 81"/>
            <p:cNvSpPr/>
            <p:nvPr/>
          </p:nvSpPr>
          <p:spPr bwMode="auto">
            <a:xfrm>
              <a:off x="4588935" y="4458763"/>
              <a:ext cx="1235075" cy="196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2" name="TextBox 82"/>
            <p:cNvSpPr txBox="1"/>
            <p:nvPr/>
          </p:nvSpPr>
          <p:spPr bwMode="auto">
            <a:xfrm>
              <a:off x="4596873" y="4447651"/>
              <a:ext cx="1250950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Systemsoftware  (8 LP)</a:t>
              </a:r>
            </a:p>
          </p:txBody>
        </p:sp>
        <p:sp>
          <p:nvSpPr>
            <p:cNvPr id="63" name="Rounded Rectangle 83"/>
            <p:cNvSpPr/>
            <p:nvPr/>
          </p:nvSpPr>
          <p:spPr bwMode="auto">
            <a:xfrm>
              <a:off x="4579410" y="1504426"/>
              <a:ext cx="1233488" cy="51593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4" name="Rounded Rectangle 3"/>
            <p:cNvSpPr>
              <a:spLocks noChangeArrowheads="1"/>
            </p:cNvSpPr>
            <p:nvPr/>
          </p:nvSpPr>
          <p:spPr bwMode="auto">
            <a:xfrm>
              <a:off x="4641323" y="1567926"/>
              <a:ext cx="1111250" cy="4111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3600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Signaltheorie</a:t>
              </a:r>
              <a:br>
                <a:rPr lang="de-DE" sz="800" dirty="0">
                  <a:latin typeface="+mn-lt"/>
                </a:rPr>
              </a:br>
              <a:r>
                <a:rPr lang="de-DE" sz="800" dirty="0">
                  <a:latin typeface="+mn-lt"/>
                </a:rPr>
                <a:t>2+2 SWS | 150 h</a:t>
              </a:r>
            </a:p>
          </p:txBody>
        </p:sp>
        <p:sp>
          <p:nvSpPr>
            <p:cNvPr id="65" name="Rounded Rectangle 85"/>
            <p:cNvSpPr/>
            <p:nvPr/>
          </p:nvSpPr>
          <p:spPr bwMode="auto">
            <a:xfrm>
              <a:off x="4576235" y="1331388"/>
              <a:ext cx="1236663" cy="18573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6" name="TextBox 86"/>
            <p:cNvSpPr txBox="1"/>
            <p:nvPr/>
          </p:nvSpPr>
          <p:spPr bwMode="auto">
            <a:xfrm>
              <a:off x="4687360" y="1313926"/>
              <a:ext cx="1095375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Signaltheorie (5 LP)</a:t>
              </a:r>
            </a:p>
          </p:txBody>
        </p:sp>
        <p:sp>
          <p:nvSpPr>
            <p:cNvPr id="68" name="Rounded Rectangle 88"/>
            <p:cNvSpPr/>
            <p:nvPr/>
          </p:nvSpPr>
          <p:spPr bwMode="auto">
            <a:xfrm>
              <a:off x="5922435" y="661463"/>
              <a:ext cx="1233488" cy="50006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69" name="Rounded Rectangle 3"/>
            <p:cNvSpPr>
              <a:spLocks noChangeArrowheads="1"/>
            </p:cNvSpPr>
            <p:nvPr/>
          </p:nvSpPr>
          <p:spPr bwMode="auto">
            <a:xfrm>
              <a:off x="5993873" y="713851"/>
              <a:ext cx="1111250" cy="4079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 anchor="ctr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Nachrichtentechnik</a:t>
              </a:r>
              <a:br>
                <a:rPr lang="de-DE" sz="800" dirty="0">
                  <a:latin typeface="+mn-lt"/>
                </a:rPr>
              </a:br>
              <a:r>
                <a:rPr lang="de-DE" sz="800" dirty="0">
                  <a:latin typeface="+mn-lt"/>
                </a:rPr>
                <a:t>2+2 SWS | 150 h</a:t>
              </a:r>
            </a:p>
          </p:txBody>
        </p:sp>
        <p:sp>
          <p:nvSpPr>
            <p:cNvPr id="70" name="Rounded Rectangle 90"/>
            <p:cNvSpPr/>
            <p:nvPr/>
          </p:nvSpPr>
          <p:spPr bwMode="auto">
            <a:xfrm>
              <a:off x="5920848" y="477313"/>
              <a:ext cx="1235075" cy="18573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1" name="TextBox 91"/>
            <p:cNvSpPr txBox="1"/>
            <p:nvPr/>
          </p:nvSpPr>
          <p:spPr bwMode="auto">
            <a:xfrm>
              <a:off x="5862110" y="447151"/>
              <a:ext cx="1365250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Nachrichtentechnik (5 LP)</a:t>
              </a:r>
            </a:p>
          </p:txBody>
        </p:sp>
        <p:sp>
          <p:nvSpPr>
            <p:cNvPr id="73" name="Rounded Rectangle 94"/>
            <p:cNvSpPr/>
            <p:nvPr/>
          </p:nvSpPr>
          <p:spPr bwMode="auto">
            <a:xfrm>
              <a:off x="7263873" y="664638"/>
              <a:ext cx="1235075" cy="9652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4" name="Rounded Rectangle 3"/>
            <p:cNvSpPr>
              <a:spLocks noChangeArrowheads="1"/>
            </p:cNvSpPr>
            <p:nvPr/>
          </p:nvSpPr>
          <p:spPr bwMode="auto">
            <a:xfrm>
              <a:off x="7335310" y="712263"/>
              <a:ext cx="1111250" cy="406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 anchor="ctr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Bachelorarbeit</a:t>
              </a:r>
              <a:br>
                <a:rPr lang="de-DE" sz="800" dirty="0">
                  <a:latin typeface="+mn-lt"/>
                </a:rPr>
              </a:br>
              <a:r>
                <a:rPr lang="de-DE" sz="800" dirty="0">
                  <a:latin typeface="+mn-lt"/>
                </a:rPr>
                <a:t>- | 360 h </a:t>
              </a:r>
            </a:p>
          </p:txBody>
        </p:sp>
        <p:sp>
          <p:nvSpPr>
            <p:cNvPr id="75" name="Rounded Rectangle 96"/>
            <p:cNvSpPr/>
            <p:nvPr/>
          </p:nvSpPr>
          <p:spPr bwMode="auto">
            <a:xfrm>
              <a:off x="7262285" y="478901"/>
              <a:ext cx="1236663" cy="1857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76" name="TextBox 97"/>
            <p:cNvSpPr txBox="1"/>
            <p:nvPr/>
          </p:nvSpPr>
          <p:spPr bwMode="auto">
            <a:xfrm>
              <a:off x="7271810" y="448738"/>
              <a:ext cx="1274763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Abschlussarbeit (15 LP)</a:t>
              </a:r>
            </a:p>
          </p:txBody>
        </p:sp>
        <p:sp>
          <p:nvSpPr>
            <p:cNvPr id="77" name="Rounded Rectangle 3"/>
            <p:cNvSpPr>
              <a:spLocks noChangeArrowheads="1"/>
            </p:cNvSpPr>
            <p:nvPr/>
          </p:nvSpPr>
          <p:spPr bwMode="auto">
            <a:xfrm>
              <a:off x="7322610" y="1161526"/>
              <a:ext cx="1111250" cy="41116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 anchor="ctr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Arbeitsplan 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- | 90 h </a:t>
              </a:r>
            </a:p>
          </p:txBody>
        </p:sp>
        <p:sp>
          <p:nvSpPr>
            <p:cNvPr id="79" name="Rounded Rectangle 100"/>
            <p:cNvSpPr/>
            <p:nvPr/>
          </p:nvSpPr>
          <p:spPr bwMode="auto">
            <a:xfrm>
              <a:off x="5920848" y="2404538"/>
              <a:ext cx="1235075" cy="525463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0" name="Rounded Rectangle 3"/>
            <p:cNvSpPr>
              <a:spLocks noChangeArrowheads="1"/>
            </p:cNvSpPr>
            <p:nvPr/>
          </p:nvSpPr>
          <p:spPr bwMode="auto">
            <a:xfrm>
              <a:off x="5981173" y="2455338"/>
              <a:ext cx="1114425" cy="4127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3600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Wahlpflichtfach </a:t>
              </a:r>
              <a:r>
                <a:rPr lang="de-DE" sz="800" dirty="0" err="1">
                  <a:latin typeface="+mn-lt"/>
                </a:rPr>
                <a:t>ElektrotechnikI</a:t>
              </a:r>
              <a:endParaRPr lang="de-DE" sz="800" dirty="0">
                <a:latin typeface="+mn-lt"/>
              </a:endParaRP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2+2 SWS | 180 h</a:t>
              </a:r>
            </a:p>
          </p:txBody>
        </p:sp>
        <p:sp>
          <p:nvSpPr>
            <p:cNvPr id="81" name="Rounded Rectangle 103"/>
            <p:cNvSpPr/>
            <p:nvPr/>
          </p:nvSpPr>
          <p:spPr bwMode="auto">
            <a:xfrm>
              <a:off x="5920848" y="2206101"/>
              <a:ext cx="1235075" cy="1984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2" name="TextBox 104"/>
            <p:cNvSpPr txBox="1"/>
            <p:nvPr/>
          </p:nvSpPr>
          <p:spPr bwMode="auto">
            <a:xfrm>
              <a:off x="5938310" y="2185463"/>
              <a:ext cx="1211263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Wahlpflicht ET I (6 LP)</a:t>
              </a:r>
            </a:p>
          </p:txBody>
        </p:sp>
        <p:sp>
          <p:nvSpPr>
            <p:cNvPr id="83" name="Rounded Rectangle 100"/>
            <p:cNvSpPr/>
            <p:nvPr/>
          </p:nvSpPr>
          <p:spPr bwMode="auto">
            <a:xfrm>
              <a:off x="7246410" y="2402950"/>
              <a:ext cx="1235075" cy="52546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4" name="Rounded Rectangle 3"/>
            <p:cNvSpPr>
              <a:spLocks noChangeArrowheads="1"/>
            </p:cNvSpPr>
            <p:nvPr/>
          </p:nvSpPr>
          <p:spPr bwMode="auto">
            <a:xfrm>
              <a:off x="7303560" y="2456926"/>
              <a:ext cx="1114425" cy="4127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3600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Wahlpflichtfach Elektrotechnik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2+2 SWS | 180 h</a:t>
              </a:r>
            </a:p>
          </p:txBody>
        </p:sp>
        <p:sp>
          <p:nvSpPr>
            <p:cNvPr id="85" name="Rounded Rectangle 103"/>
            <p:cNvSpPr/>
            <p:nvPr/>
          </p:nvSpPr>
          <p:spPr bwMode="auto">
            <a:xfrm>
              <a:off x="7241648" y="2202926"/>
              <a:ext cx="1235075" cy="1984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6" name="TextBox 104"/>
            <p:cNvSpPr txBox="1"/>
            <p:nvPr/>
          </p:nvSpPr>
          <p:spPr bwMode="auto">
            <a:xfrm>
              <a:off x="7241648" y="2190226"/>
              <a:ext cx="1236662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Wahlpflicht ET II (6 LP)</a:t>
              </a:r>
            </a:p>
          </p:txBody>
        </p:sp>
        <p:sp>
          <p:nvSpPr>
            <p:cNvPr id="88" name="Rounded Rectangle 105"/>
            <p:cNvSpPr/>
            <p:nvPr/>
          </p:nvSpPr>
          <p:spPr bwMode="auto">
            <a:xfrm>
              <a:off x="5919260" y="3299888"/>
              <a:ext cx="2566988" cy="528638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89" name="Rounded Rectangle 3"/>
            <p:cNvSpPr>
              <a:spLocks noChangeArrowheads="1"/>
            </p:cNvSpPr>
            <p:nvPr/>
          </p:nvSpPr>
          <p:spPr bwMode="auto">
            <a:xfrm>
              <a:off x="5979585" y="3371326"/>
              <a:ext cx="2443163" cy="40322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Wahlpflichtfächer Informatik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(2+1)+(2+1)+(2+1) SWS | 120+120+120 h</a:t>
              </a:r>
            </a:p>
          </p:txBody>
        </p:sp>
        <p:sp>
          <p:nvSpPr>
            <p:cNvPr id="90" name="Rounded Rectangle 107"/>
            <p:cNvSpPr/>
            <p:nvPr/>
          </p:nvSpPr>
          <p:spPr bwMode="auto">
            <a:xfrm>
              <a:off x="5919260" y="3115738"/>
              <a:ext cx="2566988" cy="18573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1" name="TextBox 108"/>
            <p:cNvSpPr txBox="1"/>
            <p:nvPr/>
          </p:nvSpPr>
          <p:spPr bwMode="auto">
            <a:xfrm>
              <a:off x="6459010" y="3104626"/>
              <a:ext cx="1531938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Wahlpflicht Informatik (12 LP)</a:t>
              </a:r>
            </a:p>
          </p:txBody>
        </p:sp>
        <p:sp>
          <p:nvSpPr>
            <p:cNvPr id="92" name="Rounded Rectangle 109"/>
            <p:cNvSpPr/>
            <p:nvPr/>
          </p:nvSpPr>
          <p:spPr bwMode="auto">
            <a:xfrm>
              <a:off x="3253848" y="3311001"/>
              <a:ext cx="2574925" cy="98901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3" name="Rounded Rectangle 3"/>
            <p:cNvSpPr>
              <a:spLocks noChangeArrowheads="1"/>
            </p:cNvSpPr>
            <p:nvPr/>
          </p:nvSpPr>
          <p:spPr bwMode="auto">
            <a:xfrm>
              <a:off x="3309410" y="3377676"/>
              <a:ext cx="1111250" cy="3952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Software-Entwurf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2+1 SWS | 120 h</a:t>
              </a:r>
            </a:p>
          </p:txBody>
        </p:sp>
        <p:sp>
          <p:nvSpPr>
            <p:cNvPr id="94" name="Rounded Rectangle 111"/>
            <p:cNvSpPr/>
            <p:nvPr/>
          </p:nvSpPr>
          <p:spPr bwMode="auto">
            <a:xfrm>
              <a:off x="3252260" y="3117326"/>
              <a:ext cx="2576513" cy="1857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5" name="TextBox 112"/>
            <p:cNvSpPr txBox="1"/>
            <p:nvPr/>
          </p:nvSpPr>
          <p:spPr bwMode="auto">
            <a:xfrm>
              <a:off x="3649135" y="3101451"/>
              <a:ext cx="1901825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Software- und Systementwurf (13 LP)</a:t>
              </a:r>
            </a:p>
          </p:txBody>
        </p:sp>
        <p:sp>
          <p:nvSpPr>
            <p:cNvPr id="96" name="Rounded Rectangle 115"/>
            <p:cNvSpPr/>
            <p:nvPr/>
          </p:nvSpPr>
          <p:spPr bwMode="auto">
            <a:xfrm>
              <a:off x="5909735" y="4009501"/>
              <a:ext cx="2582863" cy="17780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8" name="Rounded Rectangle 114"/>
            <p:cNvSpPr/>
            <p:nvPr/>
          </p:nvSpPr>
          <p:spPr bwMode="auto">
            <a:xfrm>
              <a:off x="1904473" y="3304651"/>
              <a:ext cx="1233487" cy="5238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99" name="Gruppierung 169"/>
            <p:cNvGrpSpPr>
              <a:grpSpLocks/>
            </p:cNvGrpSpPr>
            <p:nvPr/>
          </p:nvGrpSpPr>
          <p:grpSpPr bwMode="auto">
            <a:xfrm>
              <a:off x="1902885" y="3087163"/>
              <a:ext cx="1235075" cy="686999"/>
              <a:chOff x="1970088" y="4151444"/>
              <a:chExt cx="1235075" cy="687187"/>
            </a:xfrm>
          </p:grpSpPr>
          <p:sp>
            <p:nvSpPr>
              <p:cNvPr id="100" name="Rounded Rectangle 3"/>
              <p:cNvSpPr>
                <a:spLocks noChangeArrowheads="1"/>
              </p:cNvSpPr>
              <p:nvPr/>
            </p:nvSpPr>
            <p:spPr bwMode="auto">
              <a:xfrm>
                <a:off x="2036763" y="4435685"/>
                <a:ext cx="1111250" cy="40333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36000" tIns="0" rIns="36000" bIns="0"/>
              <a:lstStyle/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Datenstrukturen und Algorithmen</a:t>
                </a:r>
                <a:br>
                  <a:rPr lang="de-DE" sz="800" dirty="0">
                    <a:latin typeface="+mn-lt"/>
                  </a:rPr>
                </a:br>
                <a:r>
                  <a:rPr lang="de-DE" sz="800" dirty="0">
                    <a:latin typeface="+mn-lt"/>
                  </a:rPr>
                  <a:t>4+2 SWS | 240 h</a:t>
                </a:r>
              </a:p>
            </p:txBody>
          </p:sp>
          <p:sp>
            <p:nvSpPr>
              <p:cNvPr id="101" name="Rounded Rectangle 121"/>
              <p:cNvSpPr/>
              <p:nvPr/>
            </p:nvSpPr>
            <p:spPr bwMode="auto">
              <a:xfrm>
                <a:off x="1970088" y="4180027"/>
                <a:ext cx="1235075" cy="185789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2" name="TextBox 122"/>
              <p:cNvSpPr txBox="1"/>
              <p:nvPr/>
            </p:nvSpPr>
            <p:spPr bwMode="auto">
              <a:xfrm>
                <a:off x="2087563" y="4151444"/>
                <a:ext cx="1042988" cy="21595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800" dirty="0">
                    <a:latin typeface="+mn-lt"/>
                  </a:rPr>
                  <a:t>Algorithmen (8 LP)</a:t>
                </a:r>
              </a:p>
            </p:txBody>
          </p:sp>
        </p:grpSp>
        <p:sp>
          <p:nvSpPr>
            <p:cNvPr id="103" name="Rounded Rectangle 3"/>
            <p:cNvSpPr>
              <a:spLocks noChangeArrowheads="1"/>
            </p:cNvSpPr>
            <p:nvPr/>
          </p:nvSpPr>
          <p:spPr bwMode="auto">
            <a:xfrm>
              <a:off x="4617510" y="3368151"/>
              <a:ext cx="1111250" cy="406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Systementwurfs-</a:t>
              </a:r>
              <a:br>
                <a:rPr lang="de-DE" sz="800" dirty="0">
                  <a:latin typeface="+mn-lt"/>
                </a:rPr>
              </a:br>
              <a:r>
                <a:rPr lang="de-DE" sz="800" dirty="0">
                  <a:latin typeface="+mn-lt"/>
                </a:rPr>
                <a:t>Teamprojekt 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0+6 SWS | 240 h</a:t>
              </a:r>
            </a:p>
          </p:txBody>
        </p:sp>
        <p:sp>
          <p:nvSpPr>
            <p:cNvPr id="104" name="Rounded Rectangle 152"/>
            <p:cNvSpPr/>
            <p:nvPr/>
          </p:nvSpPr>
          <p:spPr bwMode="auto">
            <a:xfrm>
              <a:off x="5920848" y="1517126"/>
              <a:ext cx="1233487" cy="50323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5" name="Rounded Rectangle 153"/>
            <p:cNvSpPr/>
            <p:nvPr/>
          </p:nvSpPr>
          <p:spPr bwMode="auto">
            <a:xfrm>
              <a:off x="5920848" y="1329801"/>
              <a:ext cx="1235075" cy="1857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6" name="TextBox 154"/>
            <p:cNvSpPr txBox="1"/>
            <p:nvPr/>
          </p:nvSpPr>
          <p:spPr bwMode="auto">
            <a:xfrm>
              <a:off x="5887510" y="1312338"/>
              <a:ext cx="1327150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Schaltungstechnik (5 LP)</a:t>
              </a:r>
            </a:p>
          </p:txBody>
        </p:sp>
        <p:sp>
          <p:nvSpPr>
            <p:cNvPr id="107" name="Rounded Rectangle 3"/>
            <p:cNvSpPr>
              <a:spLocks noChangeArrowheads="1"/>
            </p:cNvSpPr>
            <p:nvPr/>
          </p:nvSpPr>
          <p:spPr bwMode="auto">
            <a:xfrm>
              <a:off x="5984348" y="1571101"/>
              <a:ext cx="1111250" cy="40798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Schaltungstechnik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2+2 SWS | 150 h</a:t>
              </a:r>
            </a:p>
          </p:txBody>
        </p:sp>
        <p:sp>
          <p:nvSpPr>
            <p:cNvPr id="109" name="Rounded Rectangle 37"/>
            <p:cNvSpPr/>
            <p:nvPr/>
          </p:nvSpPr>
          <p:spPr bwMode="auto">
            <a:xfrm>
              <a:off x="4603223" y="617013"/>
              <a:ext cx="1233487" cy="5461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0" name="Rounded Rectangle 3"/>
            <p:cNvSpPr>
              <a:spLocks noChangeArrowheads="1"/>
            </p:cNvSpPr>
            <p:nvPr/>
          </p:nvSpPr>
          <p:spPr bwMode="auto">
            <a:xfrm>
              <a:off x="4663548" y="715438"/>
              <a:ext cx="1111250" cy="406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Stochastik für Ingenieure</a:t>
              </a:r>
              <a:br>
                <a:rPr lang="de-DE" sz="800" dirty="0">
                  <a:latin typeface="+mn-lt"/>
                </a:rPr>
              </a:br>
              <a:r>
                <a:rPr lang="de-DE" sz="800" dirty="0">
                  <a:latin typeface="+mn-lt"/>
                </a:rPr>
                <a:t>2+2 SWS | 150 h</a:t>
              </a:r>
            </a:p>
          </p:txBody>
        </p:sp>
        <p:sp>
          <p:nvSpPr>
            <p:cNvPr id="111" name="Rounded Rectangle 40"/>
            <p:cNvSpPr/>
            <p:nvPr/>
          </p:nvSpPr>
          <p:spPr bwMode="auto">
            <a:xfrm>
              <a:off x="4603223" y="478901"/>
              <a:ext cx="1233487" cy="182562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2" name="TextBox 162"/>
            <p:cNvSpPr txBox="1">
              <a:spLocks noChangeArrowheads="1"/>
            </p:cNvSpPr>
            <p:nvPr/>
          </p:nvSpPr>
          <p:spPr bwMode="auto">
            <a:xfrm>
              <a:off x="4814884" y="453501"/>
              <a:ext cx="966931" cy="212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de-DE" sz="800">
                  <a:latin typeface="Arial" charset="0"/>
                </a:rPr>
                <a:t>Stochastik (5 LP)</a:t>
              </a:r>
            </a:p>
          </p:txBody>
        </p:sp>
        <p:sp>
          <p:nvSpPr>
            <p:cNvPr id="113" name="TextBox 144"/>
            <p:cNvSpPr txBox="1"/>
            <p:nvPr/>
          </p:nvSpPr>
          <p:spPr bwMode="auto">
            <a:xfrm>
              <a:off x="501123" y="6038326"/>
              <a:ext cx="5049837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n-lt"/>
                </a:rPr>
                <a:t>Bachelor Computer Engineering</a:t>
              </a:r>
            </a:p>
          </p:txBody>
        </p:sp>
        <p:sp>
          <p:nvSpPr>
            <p:cNvPr id="114" name="Rounded Rectangle 125"/>
            <p:cNvSpPr/>
            <p:nvPr/>
          </p:nvSpPr>
          <p:spPr bwMode="auto">
            <a:xfrm>
              <a:off x="4595285" y="2387076"/>
              <a:ext cx="1233488" cy="54292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5" name="TextBox 126"/>
            <p:cNvSpPr txBox="1"/>
            <p:nvPr/>
          </p:nvSpPr>
          <p:spPr bwMode="auto">
            <a:xfrm>
              <a:off x="4676248" y="2177526"/>
              <a:ext cx="1147762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Systemtheorie (5 LP)</a:t>
              </a:r>
            </a:p>
          </p:txBody>
        </p:sp>
        <p:sp>
          <p:nvSpPr>
            <p:cNvPr id="116" name="Rounded Rectangle 3"/>
            <p:cNvSpPr>
              <a:spLocks noChangeArrowheads="1"/>
            </p:cNvSpPr>
            <p:nvPr/>
          </p:nvSpPr>
          <p:spPr bwMode="auto">
            <a:xfrm>
              <a:off x="4663548" y="2453751"/>
              <a:ext cx="1111250" cy="4143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3600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Systemtheorie</a:t>
              </a:r>
              <a:br>
                <a:rPr lang="de-DE" sz="800" dirty="0">
                  <a:latin typeface="+mn-lt"/>
                </a:rPr>
              </a:br>
              <a:r>
                <a:rPr lang="de-DE" sz="800" dirty="0">
                  <a:latin typeface="+mn-lt"/>
                </a:rPr>
                <a:t>2+2 SWS | 150 h</a:t>
              </a:r>
            </a:p>
          </p:txBody>
        </p:sp>
        <p:sp>
          <p:nvSpPr>
            <p:cNvPr id="118" name="Rounded Rectangle 156"/>
            <p:cNvSpPr/>
            <p:nvPr/>
          </p:nvSpPr>
          <p:spPr bwMode="auto">
            <a:xfrm>
              <a:off x="3201460" y="2204513"/>
              <a:ext cx="1308100" cy="185738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grpSp>
          <p:nvGrpSpPr>
            <p:cNvPr id="119" name="Group 1"/>
            <p:cNvGrpSpPr>
              <a:grpSpLocks/>
            </p:cNvGrpSpPr>
            <p:nvPr/>
          </p:nvGrpSpPr>
          <p:grpSpPr bwMode="auto">
            <a:xfrm>
              <a:off x="3149073" y="2185463"/>
              <a:ext cx="1609725" cy="838200"/>
              <a:chOff x="760413" y="5505474"/>
              <a:chExt cx="1609725" cy="838200"/>
            </a:xfrm>
          </p:grpSpPr>
          <p:sp>
            <p:nvSpPr>
              <p:cNvPr id="120" name="Rounded Rectangle 155"/>
              <p:cNvSpPr/>
              <p:nvPr/>
            </p:nvSpPr>
            <p:spPr bwMode="auto">
              <a:xfrm>
                <a:off x="860425" y="5710262"/>
                <a:ext cx="1233488" cy="63341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21" name="TextBox 157"/>
              <p:cNvSpPr txBox="1"/>
              <p:nvPr/>
            </p:nvSpPr>
            <p:spPr bwMode="auto">
              <a:xfrm>
                <a:off x="760413" y="5505474"/>
                <a:ext cx="1609725" cy="2159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de-DE" sz="800" dirty="0">
                    <a:latin typeface="+mn-lt"/>
                  </a:rPr>
                  <a:t>Praktikum </a:t>
                </a:r>
                <a:r>
                  <a:rPr lang="de-DE" sz="800" dirty="0" err="1">
                    <a:latin typeface="Symbol" charset="2"/>
                    <a:cs typeface="Symbol" charset="2"/>
                  </a:rPr>
                  <a:t>m</a:t>
                </a:r>
                <a:r>
                  <a:rPr lang="de-DE" sz="800" dirty="0" err="1">
                    <a:latin typeface="+mn-lt"/>
                  </a:rPr>
                  <a:t>C</a:t>
                </a:r>
                <a:r>
                  <a:rPr lang="de-DE" sz="800" dirty="0">
                    <a:latin typeface="+mn-lt"/>
                  </a:rPr>
                  <a:t>-Elektr. (7 LP)</a:t>
                </a:r>
              </a:p>
            </p:txBody>
          </p:sp>
          <p:sp>
            <p:nvSpPr>
              <p:cNvPr id="122" name="Rounded Rectangle 3"/>
              <p:cNvSpPr>
                <a:spLocks noChangeArrowheads="1"/>
              </p:cNvSpPr>
              <p:nvPr/>
            </p:nvSpPr>
            <p:spPr bwMode="auto">
              <a:xfrm>
                <a:off x="923925" y="5770587"/>
                <a:ext cx="1111250" cy="51752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lIns="36000" tIns="0" rIns="36000" bIns="0"/>
              <a:lstStyle/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Praktikum</a:t>
                </a:r>
                <a:br>
                  <a:rPr lang="de-DE" sz="800" dirty="0">
                    <a:latin typeface="+mn-lt"/>
                  </a:rPr>
                </a:br>
                <a:r>
                  <a:rPr lang="de-DE" sz="800" dirty="0">
                    <a:latin typeface="+mn-lt"/>
                  </a:rPr>
                  <a:t>Mikrocontroller und Interface-Elektronik</a:t>
                </a:r>
              </a:p>
              <a:p>
                <a:pPr algn="ctr">
                  <a:defRPr/>
                </a:pPr>
                <a:r>
                  <a:rPr lang="de-DE" sz="800" dirty="0">
                    <a:solidFill>
                      <a:srgbClr val="000000"/>
                    </a:solidFill>
                    <a:latin typeface="+mn-lt"/>
                  </a:rPr>
                  <a:t>1+5 SWS  | 210 h</a:t>
                </a:r>
              </a:p>
            </p:txBody>
          </p:sp>
        </p:grpSp>
        <p:sp>
          <p:nvSpPr>
            <p:cNvPr id="123" name="Rounded Rectangle 3"/>
            <p:cNvSpPr>
              <a:spLocks noChangeArrowheads="1"/>
            </p:cNvSpPr>
            <p:nvPr/>
          </p:nvSpPr>
          <p:spPr bwMode="auto">
            <a:xfrm>
              <a:off x="3310998" y="3834876"/>
              <a:ext cx="1111250" cy="4127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Projektmanagement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1 SWS | 30 h</a:t>
              </a:r>
            </a:p>
          </p:txBody>
        </p:sp>
        <p:sp>
          <p:nvSpPr>
            <p:cNvPr id="124" name="Rounded Rectangle 138"/>
            <p:cNvSpPr/>
            <p:nvPr/>
          </p:nvSpPr>
          <p:spPr bwMode="auto">
            <a:xfrm>
              <a:off x="5916085" y="4874688"/>
              <a:ext cx="1238250" cy="21272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5" name="TextBox 116"/>
            <p:cNvSpPr txBox="1"/>
            <p:nvPr/>
          </p:nvSpPr>
          <p:spPr bwMode="auto">
            <a:xfrm>
              <a:off x="6066898" y="4865163"/>
              <a:ext cx="942975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Soft Skills (6 LP)</a:t>
              </a:r>
            </a:p>
          </p:txBody>
        </p:sp>
        <p:sp>
          <p:nvSpPr>
            <p:cNvPr id="126" name="TextBox 141"/>
            <p:cNvSpPr txBox="1"/>
            <p:nvPr/>
          </p:nvSpPr>
          <p:spPr bwMode="auto">
            <a:xfrm>
              <a:off x="6563785" y="3992038"/>
              <a:ext cx="1555750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Recht und Gesellschaft (5 LP)</a:t>
              </a:r>
            </a:p>
          </p:txBody>
        </p:sp>
        <p:sp>
          <p:nvSpPr>
            <p:cNvPr id="127" name="Rounded Rectangle 159"/>
            <p:cNvSpPr/>
            <p:nvPr/>
          </p:nvSpPr>
          <p:spPr bwMode="auto">
            <a:xfrm>
              <a:off x="1883835" y="2402951"/>
              <a:ext cx="1250950" cy="5270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28" name="Rounded Rectangle 3"/>
            <p:cNvSpPr>
              <a:spLocks noChangeArrowheads="1"/>
            </p:cNvSpPr>
            <p:nvPr/>
          </p:nvSpPr>
          <p:spPr bwMode="auto">
            <a:xfrm>
              <a:off x="1956860" y="2453751"/>
              <a:ext cx="1111250" cy="41433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3600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Grundlagen der Elektrotechnik B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4+2 SWS  | 240 h</a:t>
              </a:r>
            </a:p>
          </p:txBody>
        </p:sp>
        <p:sp>
          <p:nvSpPr>
            <p:cNvPr id="129" name="TextBox 162"/>
            <p:cNvSpPr txBox="1"/>
            <p:nvPr/>
          </p:nvSpPr>
          <p:spPr bwMode="auto">
            <a:xfrm>
              <a:off x="472548" y="2185463"/>
              <a:ext cx="1390650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Grundlagen d. ET A (8 LP)</a:t>
              </a:r>
            </a:p>
          </p:txBody>
        </p:sp>
        <p:sp>
          <p:nvSpPr>
            <p:cNvPr id="130" name="Rounded Rectangle 163"/>
            <p:cNvSpPr/>
            <p:nvPr/>
          </p:nvSpPr>
          <p:spPr bwMode="auto">
            <a:xfrm>
              <a:off x="1896535" y="2202926"/>
              <a:ext cx="1212850" cy="196850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1" name="TextBox 46"/>
            <p:cNvSpPr txBox="1"/>
            <p:nvPr/>
          </p:nvSpPr>
          <p:spPr bwMode="auto">
            <a:xfrm>
              <a:off x="1812398" y="2180701"/>
              <a:ext cx="1403350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Grundlagen d. ET B (8 LP)</a:t>
              </a:r>
            </a:p>
          </p:txBody>
        </p:sp>
        <p:sp>
          <p:nvSpPr>
            <p:cNvPr id="132" name="Rounded Rectangle 164"/>
            <p:cNvSpPr/>
            <p:nvPr/>
          </p:nvSpPr>
          <p:spPr bwMode="auto">
            <a:xfrm>
              <a:off x="5903385" y="5087413"/>
              <a:ext cx="1265238" cy="128905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3" name="Rounded Rectangle 3"/>
            <p:cNvSpPr>
              <a:spLocks noChangeArrowheads="1"/>
            </p:cNvSpPr>
            <p:nvPr/>
          </p:nvSpPr>
          <p:spPr bwMode="auto">
            <a:xfrm>
              <a:off x="5938310" y="5630338"/>
              <a:ext cx="1192213" cy="2984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Proseminar 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2 SWS | 90 h</a:t>
              </a:r>
            </a:p>
          </p:txBody>
        </p:sp>
        <p:sp>
          <p:nvSpPr>
            <p:cNvPr id="134" name="Rounded Rectangle 3"/>
            <p:cNvSpPr>
              <a:spLocks noChangeArrowheads="1"/>
            </p:cNvSpPr>
            <p:nvPr/>
          </p:nvSpPr>
          <p:spPr bwMode="auto">
            <a:xfrm>
              <a:off x="5938310" y="5160438"/>
              <a:ext cx="1192213" cy="41751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Sprachen, Schreib- und Präsentationstechnik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- | 60 h </a:t>
              </a:r>
            </a:p>
          </p:txBody>
        </p:sp>
        <p:sp>
          <p:nvSpPr>
            <p:cNvPr id="135" name="Rounded Rectangle 3"/>
            <p:cNvSpPr>
              <a:spLocks noChangeArrowheads="1"/>
            </p:cNvSpPr>
            <p:nvPr/>
          </p:nvSpPr>
          <p:spPr bwMode="auto">
            <a:xfrm>
              <a:off x="5938310" y="5981176"/>
              <a:ext cx="1192213" cy="29845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Mentorenprogramm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1 SWS | 30 h</a:t>
              </a:r>
            </a:p>
          </p:txBody>
        </p:sp>
        <p:sp>
          <p:nvSpPr>
            <p:cNvPr id="136" name="Rounded Rectangle 165"/>
            <p:cNvSpPr/>
            <p:nvPr/>
          </p:nvSpPr>
          <p:spPr bwMode="auto">
            <a:xfrm>
              <a:off x="5903385" y="4190476"/>
              <a:ext cx="2601913" cy="53181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37" name="Rounded Rectangle 3"/>
            <p:cNvSpPr>
              <a:spLocks noChangeArrowheads="1"/>
            </p:cNvSpPr>
            <p:nvPr/>
          </p:nvSpPr>
          <p:spPr bwMode="auto">
            <a:xfrm>
              <a:off x="7228948" y="4238101"/>
              <a:ext cx="1266825" cy="431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Gesellschaft und Informationstechnik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2+1 SWS | 90 h</a:t>
              </a:r>
            </a:p>
          </p:txBody>
        </p:sp>
        <p:sp>
          <p:nvSpPr>
            <p:cNvPr id="138" name="Rounded Rectangle 3"/>
            <p:cNvSpPr>
              <a:spLocks noChangeArrowheads="1"/>
            </p:cNvSpPr>
            <p:nvPr/>
          </p:nvSpPr>
          <p:spPr bwMode="auto">
            <a:xfrm>
              <a:off x="5920848" y="4238101"/>
              <a:ext cx="1266825" cy="4318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tIns="0" rIns="36000" bIns="0"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Rechtliche Grundlagen für IT-Berufe 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2 SWS | 60 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158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2830917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Master </a:t>
            </a:r>
            <a:r>
              <a:rPr lang="de-DE" sz="3500" b="1" dirty="0" err="1" smtClean="0">
                <a:solidFill>
                  <a:srgbClr val="002664"/>
                </a:solidFill>
                <a:latin typeface="MetaNormalLF-Roman" panose="020B0502030000020004" pitchFamily="34" charset="0"/>
              </a:rPr>
              <a:t>of</a:t>
            </a:r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</a:t>
            </a:r>
            <a:r>
              <a:rPr lang="de-DE" sz="35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Science </a:t>
            </a:r>
            <a:endParaRPr lang="de-DE" sz="35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Computer Engineering</a:t>
            </a: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(CEMA v2)</a:t>
            </a:r>
            <a:endParaRPr lang="de-DE" sz="35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Computer Engineering</a:t>
            </a:r>
          </a:p>
        </p:txBody>
      </p:sp>
    </p:spTree>
    <p:extLst>
      <p:ext uri="{BB962C8B-B14F-4D97-AF65-F5344CB8AC3E}">
        <p14:creationId xmlns:p14="http://schemas.microsoft.com/office/powerpoint/2010/main" val="255313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  <a:solidFill>
            <a:srgbClr val="FFFFFF"/>
          </a:solidFill>
        </p:spPr>
        <p:txBody>
          <a:bodyPr/>
          <a:lstStyle/>
          <a:p>
            <a:r>
              <a:rPr lang="de-DE" b="1" dirty="0" smtClean="0">
                <a:latin typeface="MetaNormalLF-Roman" panose="020B0502030000020004" pitchFamily="34" charset="0"/>
                <a:ea typeface="+mn-ea"/>
                <a:cs typeface="+mn-cs"/>
              </a:rPr>
              <a:t>Computer Engineering</a:t>
            </a:r>
            <a:endParaRPr lang="de-DE" b="1" dirty="0">
              <a:latin typeface="MetaNormalLF-Roman" panose="020B0502030000020004" pitchFamily="34" charset="0"/>
              <a:ea typeface="+mn-ea"/>
              <a:cs typeface="+mn-cs"/>
            </a:endParaRPr>
          </a:p>
        </p:txBody>
      </p:sp>
      <p:sp>
        <p:nvSpPr>
          <p:cNvPr id="95" name="Abgerundetes Rechteck 94"/>
          <p:cNvSpPr/>
          <p:nvPr/>
        </p:nvSpPr>
        <p:spPr bwMode="auto">
          <a:xfrm>
            <a:off x="7090318" y="1585284"/>
            <a:ext cx="1800200" cy="1877792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6800" rIns="9144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Sprachregelung: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900" dirty="0"/>
              <a:t>Deutsch – Englisch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900" dirty="0" smtClean="0"/>
              <a:t>Abschluss </a:t>
            </a:r>
            <a:r>
              <a:rPr lang="de-DE" sz="900" dirty="0"/>
              <a:t>als englischsprachiger Studiengang möglich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900" dirty="0" smtClean="0"/>
              <a:t>Minimum </a:t>
            </a:r>
            <a:r>
              <a:rPr lang="de-DE" sz="900" dirty="0"/>
              <a:t>Englisch für deutschen </a:t>
            </a:r>
            <a:r>
              <a:rPr lang="de-DE" sz="900" dirty="0" smtClean="0"/>
              <a:t>Abschluss: </a:t>
            </a:r>
            <a:r>
              <a:rPr lang="de-DE" sz="900" dirty="0"/>
              <a:t>24 LP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DE" sz="900" dirty="0" smtClean="0"/>
              <a:t>Sprachkurse </a:t>
            </a:r>
            <a:r>
              <a:rPr lang="de-DE" sz="900" dirty="0"/>
              <a:t>im Seminarmodul möglich (2 LP)</a:t>
            </a:r>
            <a:endParaRPr kumimoji="0" lang="de-DE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191" name="Gruppierung 190"/>
          <p:cNvGrpSpPr/>
          <p:nvPr/>
        </p:nvGrpSpPr>
        <p:grpSpPr>
          <a:xfrm>
            <a:off x="526524" y="169863"/>
            <a:ext cx="5378450" cy="6244927"/>
            <a:chOff x="661988" y="169863"/>
            <a:chExt cx="5378450" cy="6244927"/>
          </a:xfrm>
        </p:grpSpPr>
        <p:grpSp>
          <p:nvGrpSpPr>
            <p:cNvPr id="192" name="Group 1"/>
            <p:cNvGrpSpPr>
              <a:grpSpLocks/>
            </p:cNvGrpSpPr>
            <p:nvPr/>
          </p:nvGrpSpPr>
          <p:grpSpPr bwMode="auto">
            <a:xfrm>
              <a:off x="661988" y="169863"/>
              <a:ext cx="1341437" cy="6122987"/>
              <a:chOff x="661988" y="406808"/>
              <a:chExt cx="1341435" cy="6161853"/>
            </a:xfrm>
          </p:grpSpPr>
          <p:sp>
            <p:nvSpPr>
              <p:cNvPr id="250" name="Rectangle 3"/>
              <p:cNvSpPr/>
              <p:nvPr/>
            </p:nvSpPr>
            <p:spPr bwMode="auto">
              <a:xfrm>
                <a:off x="661988" y="406808"/>
                <a:ext cx="1341435" cy="616185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51" name="TextBox 4"/>
              <p:cNvSpPr txBox="1"/>
              <p:nvPr/>
            </p:nvSpPr>
            <p:spPr>
              <a:xfrm>
                <a:off x="819150" y="406808"/>
                <a:ext cx="1027111" cy="402589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228600" indent="-228600" algn="ctr">
                  <a:buFontTx/>
                  <a:buAutoNum type="arabicPeriod"/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Semester</a:t>
                </a:r>
              </a:p>
              <a:p>
                <a:pPr algn="ctr"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-  SWS | 28 LP</a:t>
                </a:r>
              </a:p>
            </p:txBody>
          </p:sp>
        </p:grpSp>
        <p:grpSp>
          <p:nvGrpSpPr>
            <p:cNvPr id="193" name="Group 129"/>
            <p:cNvGrpSpPr/>
            <p:nvPr/>
          </p:nvGrpSpPr>
          <p:grpSpPr bwMode="auto">
            <a:xfrm>
              <a:off x="2003427" y="169864"/>
              <a:ext cx="1341439" cy="6123851"/>
              <a:chOff x="661988" y="406808"/>
              <a:chExt cx="1341437" cy="6161849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248" name="Rectangle 130"/>
              <p:cNvSpPr/>
              <p:nvPr/>
            </p:nvSpPr>
            <p:spPr bwMode="auto">
              <a:xfrm>
                <a:off x="661988" y="406808"/>
                <a:ext cx="1341437" cy="616184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49" name="TextBox 131"/>
              <p:cNvSpPr txBox="1"/>
              <p:nvPr/>
            </p:nvSpPr>
            <p:spPr>
              <a:xfrm>
                <a:off x="836417" y="406809"/>
                <a:ext cx="992578" cy="402593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2. Semester</a:t>
                </a:r>
              </a:p>
              <a:p>
                <a:pPr algn="ctr"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- SWS | 33 LP</a:t>
                </a:r>
              </a:p>
            </p:txBody>
          </p:sp>
        </p:grpSp>
        <p:grpSp>
          <p:nvGrpSpPr>
            <p:cNvPr id="194" name="Group 132"/>
            <p:cNvGrpSpPr>
              <a:grpSpLocks/>
            </p:cNvGrpSpPr>
            <p:nvPr/>
          </p:nvGrpSpPr>
          <p:grpSpPr bwMode="auto">
            <a:xfrm>
              <a:off x="3344863" y="169863"/>
              <a:ext cx="1341437" cy="6122987"/>
              <a:chOff x="661993" y="406806"/>
              <a:chExt cx="1341435" cy="6161853"/>
            </a:xfrm>
          </p:grpSpPr>
          <p:sp>
            <p:nvSpPr>
              <p:cNvPr id="246" name="Rectangle 136"/>
              <p:cNvSpPr/>
              <p:nvPr/>
            </p:nvSpPr>
            <p:spPr bwMode="auto">
              <a:xfrm>
                <a:off x="661993" y="406806"/>
                <a:ext cx="1341435" cy="616185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47" name="TextBox 137"/>
              <p:cNvSpPr txBox="1"/>
              <p:nvPr/>
            </p:nvSpPr>
            <p:spPr>
              <a:xfrm>
                <a:off x="836618" y="406806"/>
                <a:ext cx="992186" cy="426552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3. Semester</a:t>
                </a:r>
              </a:p>
              <a:p>
                <a:pPr algn="ctr"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- SWS | 29 LP</a:t>
                </a:r>
              </a:p>
            </p:txBody>
          </p:sp>
        </p:grpSp>
        <p:grpSp>
          <p:nvGrpSpPr>
            <p:cNvPr id="195" name="Group 138"/>
            <p:cNvGrpSpPr/>
            <p:nvPr/>
          </p:nvGrpSpPr>
          <p:grpSpPr bwMode="auto">
            <a:xfrm>
              <a:off x="4686296" y="169867"/>
              <a:ext cx="1341439" cy="6123851"/>
              <a:chOff x="661988" y="406808"/>
              <a:chExt cx="1341437" cy="6161849"/>
            </a:xfrm>
            <a:solidFill>
              <a:schemeClr val="accent5">
                <a:lumMod val="40000"/>
                <a:lumOff val="60000"/>
              </a:schemeClr>
            </a:solidFill>
          </p:grpSpPr>
          <p:sp>
            <p:nvSpPr>
              <p:cNvPr id="244" name="Rectangle 139"/>
              <p:cNvSpPr/>
              <p:nvPr/>
            </p:nvSpPr>
            <p:spPr bwMode="auto">
              <a:xfrm>
                <a:off x="661988" y="406808"/>
                <a:ext cx="1341437" cy="6161849"/>
              </a:xfrm>
              <a:prstGeom prst="rect">
                <a:avLst/>
              </a:prstGeom>
              <a:grp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45" name="TextBox 140"/>
              <p:cNvSpPr txBox="1"/>
              <p:nvPr/>
            </p:nvSpPr>
            <p:spPr>
              <a:xfrm>
                <a:off x="836417" y="406809"/>
                <a:ext cx="992578" cy="375761"/>
              </a:xfrm>
              <a:prstGeom prst="rect">
                <a:avLst/>
              </a:prstGeom>
              <a:grp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4. Semester</a:t>
                </a:r>
              </a:p>
              <a:p>
                <a:pPr algn="ctr">
                  <a:defRPr/>
                </a:pPr>
                <a:r>
                  <a:rPr lang="de-DE" sz="1000" dirty="0">
                    <a:latin typeface="+mn-lt"/>
                    <a:cs typeface="Calibri"/>
                  </a:rPr>
                  <a:t>- SWS | 30 LP</a:t>
                </a:r>
              </a:p>
            </p:txBody>
          </p:sp>
        </p:grpSp>
        <p:sp>
          <p:nvSpPr>
            <p:cNvPr id="196" name="Rounded Rectangle 149"/>
            <p:cNvSpPr/>
            <p:nvPr/>
          </p:nvSpPr>
          <p:spPr bwMode="auto">
            <a:xfrm>
              <a:off x="717550" y="900113"/>
              <a:ext cx="2566988" cy="1169987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7" name="Rounded Rectangle 3"/>
            <p:cNvSpPr>
              <a:spLocks noChangeArrowheads="1"/>
            </p:cNvSpPr>
            <p:nvPr/>
          </p:nvSpPr>
          <p:spPr bwMode="auto">
            <a:xfrm>
              <a:off x="777875" y="950913"/>
              <a:ext cx="1111250" cy="508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Operating Systems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2+1 SWS | 120 h</a:t>
              </a:r>
            </a:p>
          </p:txBody>
        </p:sp>
        <p:sp>
          <p:nvSpPr>
            <p:cNvPr id="198" name="Rounded Rectangle 3"/>
            <p:cNvSpPr>
              <a:spLocks noChangeArrowheads="1"/>
            </p:cNvSpPr>
            <p:nvPr/>
          </p:nvSpPr>
          <p:spPr bwMode="auto">
            <a:xfrm>
              <a:off x="2117725" y="950913"/>
              <a:ext cx="1111250" cy="508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Hardware-Software </a:t>
              </a:r>
              <a:r>
                <a:rPr lang="de-DE" sz="800" dirty="0" err="1">
                  <a:latin typeface="+mn-lt"/>
                </a:rPr>
                <a:t>Codesign</a:t>
              </a:r>
              <a:endParaRPr lang="de-DE" sz="800" dirty="0">
                <a:latin typeface="+mn-lt"/>
              </a:endParaRP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2+1 SWS | 120 h</a:t>
              </a:r>
            </a:p>
          </p:txBody>
        </p:sp>
        <p:sp>
          <p:nvSpPr>
            <p:cNvPr id="199" name="Rounded Rectangle 150"/>
            <p:cNvSpPr/>
            <p:nvPr/>
          </p:nvSpPr>
          <p:spPr bwMode="auto">
            <a:xfrm>
              <a:off x="717550" y="712788"/>
              <a:ext cx="2566988" cy="1857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0" name="TextBox 151"/>
            <p:cNvSpPr txBox="1"/>
            <p:nvPr/>
          </p:nvSpPr>
          <p:spPr>
            <a:xfrm>
              <a:off x="1228725" y="684213"/>
              <a:ext cx="1595438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Pflichtmodul Informatik (12 LP)</a:t>
              </a:r>
            </a:p>
          </p:txBody>
        </p:sp>
        <p:sp>
          <p:nvSpPr>
            <p:cNvPr id="201" name="Rounded Rectangle 94"/>
            <p:cNvSpPr/>
            <p:nvPr/>
          </p:nvSpPr>
          <p:spPr bwMode="auto">
            <a:xfrm>
              <a:off x="4741863" y="908050"/>
              <a:ext cx="1235075" cy="94932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2" name="Rounded Rectangle 3"/>
            <p:cNvSpPr>
              <a:spLocks noChangeArrowheads="1"/>
            </p:cNvSpPr>
            <p:nvPr/>
          </p:nvSpPr>
          <p:spPr bwMode="auto">
            <a:xfrm>
              <a:off x="4813300" y="990600"/>
              <a:ext cx="1111250" cy="37147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Masterarbeit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- | 750 h </a:t>
              </a:r>
            </a:p>
          </p:txBody>
        </p:sp>
        <p:sp>
          <p:nvSpPr>
            <p:cNvPr id="203" name="Rounded Rectangle 96"/>
            <p:cNvSpPr/>
            <p:nvPr/>
          </p:nvSpPr>
          <p:spPr bwMode="auto">
            <a:xfrm>
              <a:off x="4740275" y="722313"/>
              <a:ext cx="1236663" cy="185737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4" name="TextBox 97"/>
            <p:cNvSpPr txBox="1"/>
            <p:nvPr/>
          </p:nvSpPr>
          <p:spPr>
            <a:xfrm>
              <a:off x="4713288" y="692150"/>
              <a:ext cx="1327150" cy="21590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de-DE" sz="800" dirty="0">
                  <a:latin typeface="+mn-lt"/>
                </a:rPr>
                <a:t>Abschluss-Arbeit (30 LP)</a:t>
              </a:r>
            </a:p>
          </p:txBody>
        </p:sp>
        <p:sp>
          <p:nvSpPr>
            <p:cNvPr id="205" name="Rounded Rectangle 3"/>
            <p:cNvSpPr>
              <a:spLocks noChangeArrowheads="1"/>
            </p:cNvSpPr>
            <p:nvPr/>
          </p:nvSpPr>
          <p:spPr bwMode="auto">
            <a:xfrm>
              <a:off x="788988" y="1501775"/>
              <a:ext cx="1111250" cy="5080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 lIns="36000" rIns="36000"/>
            <a:lstStyle/>
            <a:p>
              <a:pPr algn="ctr">
                <a:defRPr/>
              </a:pPr>
              <a:r>
                <a:rPr lang="de-DE" sz="800" dirty="0" err="1">
                  <a:latin typeface="+mn-lt"/>
                </a:rPr>
                <a:t>Advanced</a:t>
              </a:r>
              <a:r>
                <a:rPr lang="de-DE" sz="800" dirty="0">
                  <a:latin typeface="+mn-lt"/>
                </a:rPr>
                <a:t> Computer </a:t>
              </a:r>
              <a:r>
                <a:rPr lang="de-DE" sz="800" dirty="0" err="1">
                  <a:latin typeface="+mn-lt"/>
                </a:rPr>
                <a:t>Architecture</a:t>
              </a:r>
              <a:endParaRPr lang="de-DE" sz="800" dirty="0">
                <a:latin typeface="+mn-lt"/>
              </a:endParaRP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2+1 SWS | 120 h</a:t>
              </a:r>
            </a:p>
          </p:txBody>
        </p:sp>
        <p:grpSp>
          <p:nvGrpSpPr>
            <p:cNvPr id="206" name="Gruppierung 5"/>
            <p:cNvGrpSpPr>
              <a:grpSpLocks/>
            </p:cNvGrpSpPr>
            <p:nvPr/>
          </p:nvGrpSpPr>
          <p:grpSpPr bwMode="auto">
            <a:xfrm>
              <a:off x="720725" y="2235200"/>
              <a:ext cx="1282700" cy="842963"/>
              <a:chOff x="720725" y="2226132"/>
              <a:chExt cx="1282702" cy="842827"/>
            </a:xfrm>
          </p:grpSpPr>
          <p:sp>
            <p:nvSpPr>
              <p:cNvPr id="239" name="Rounded Rectangle 102"/>
              <p:cNvSpPr/>
              <p:nvPr/>
            </p:nvSpPr>
            <p:spPr bwMode="auto">
              <a:xfrm>
                <a:off x="720725" y="2424538"/>
                <a:ext cx="1228727" cy="644421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40" name="Rounded Rectangle 3"/>
              <p:cNvSpPr>
                <a:spLocks noChangeArrowheads="1"/>
              </p:cNvSpPr>
              <p:nvPr/>
            </p:nvSpPr>
            <p:spPr bwMode="auto">
              <a:xfrm>
                <a:off x="781050" y="2494377"/>
                <a:ext cx="1111252" cy="50791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Statistical Signal Processing</a:t>
                </a:r>
              </a:p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2+2 SWS | 180 h</a:t>
                </a:r>
              </a:p>
            </p:txBody>
          </p:sp>
          <p:grpSp>
            <p:nvGrpSpPr>
              <p:cNvPr id="241" name="Gruppierung 2"/>
              <p:cNvGrpSpPr>
                <a:grpSpLocks/>
              </p:cNvGrpSpPr>
              <p:nvPr/>
            </p:nvGrpSpPr>
            <p:grpSpPr bwMode="auto">
              <a:xfrm>
                <a:off x="720725" y="2226132"/>
                <a:ext cx="1282702" cy="215444"/>
                <a:chOff x="720725" y="2226132"/>
                <a:chExt cx="1282702" cy="215444"/>
              </a:xfrm>
            </p:grpSpPr>
            <p:sp>
              <p:nvSpPr>
                <p:cNvPr id="242" name="Rounded Rectangle 121"/>
                <p:cNvSpPr/>
                <p:nvPr/>
              </p:nvSpPr>
              <p:spPr bwMode="auto">
                <a:xfrm>
                  <a:off x="720725" y="2237243"/>
                  <a:ext cx="1228727" cy="18570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243" name="TextBox 122"/>
                <p:cNvSpPr txBox="1"/>
                <p:nvPr/>
              </p:nvSpPr>
              <p:spPr>
                <a:xfrm>
                  <a:off x="728663" y="2226132"/>
                  <a:ext cx="1274764" cy="215865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800" dirty="0">
                      <a:latin typeface="+mn-lt"/>
                    </a:rPr>
                    <a:t>Pflichtmodul ET I (6 LP)</a:t>
                  </a:r>
                </a:p>
              </p:txBody>
            </p:sp>
          </p:grpSp>
        </p:grpSp>
        <p:grpSp>
          <p:nvGrpSpPr>
            <p:cNvPr id="207" name="Gruppierung 1"/>
            <p:cNvGrpSpPr>
              <a:grpSpLocks/>
            </p:cNvGrpSpPr>
            <p:nvPr/>
          </p:nvGrpSpPr>
          <p:grpSpPr bwMode="auto">
            <a:xfrm>
              <a:off x="2082800" y="5019675"/>
              <a:ext cx="2587625" cy="836613"/>
              <a:chOff x="2051050" y="5005388"/>
              <a:chExt cx="2587625" cy="836612"/>
            </a:xfrm>
          </p:grpSpPr>
          <p:sp>
            <p:nvSpPr>
              <p:cNvPr id="235" name="Rounded Rectangle 128"/>
              <p:cNvSpPr/>
              <p:nvPr/>
            </p:nvSpPr>
            <p:spPr bwMode="auto">
              <a:xfrm>
                <a:off x="2051050" y="5222876"/>
                <a:ext cx="2587625" cy="619124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36" name="Rounded Rectangle 3"/>
              <p:cNvSpPr>
                <a:spLocks noChangeArrowheads="1"/>
              </p:cNvSpPr>
              <p:nvPr/>
            </p:nvSpPr>
            <p:spPr bwMode="auto">
              <a:xfrm>
                <a:off x="2111375" y="5287963"/>
                <a:ext cx="2454275" cy="495299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de-DE" sz="800" dirty="0">
                  <a:latin typeface="+mn-lt"/>
                </a:endParaRPr>
              </a:p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Projektgruppe Computer Engineering</a:t>
                </a:r>
              </a:p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- | 540 h</a:t>
                </a:r>
              </a:p>
            </p:txBody>
          </p:sp>
          <p:sp>
            <p:nvSpPr>
              <p:cNvPr id="237" name="Rounded Rectangle 133"/>
              <p:cNvSpPr/>
              <p:nvPr/>
            </p:nvSpPr>
            <p:spPr bwMode="auto">
              <a:xfrm>
                <a:off x="2051050" y="5033963"/>
                <a:ext cx="2587625" cy="185738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38" name="TextBox 134"/>
              <p:cNvSpPr txBox="1"/>
              <p:nvPr/>
            </p:nvSpPr>
            <p:spPr>
              <a:xfrm>
                <a:off x="2806700" y="5005388"/>
                <a:ext cx="1196975" cy="21590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800" dirty="0">
                    <a:latin typeface="+mn-lt"/>
                  </a:rPr>
                  <a:t>Projektgruppe (18 LP)</a:t>
                </a:r>
              </a:p>
            </p:txBody>
          </p:sp>
        </p:grpSp>
        <p:sp>
          <p:nvSpPr>
            <p:cNvPr id="208" name="Rounded Rectangle 42"/>
            <p:cNvSpPr/>
            <p:nvPr/>
          </p:nvSpPr>
          <p:spPr bwMode="auto">
            <a:xfrm>
              <a:off x="3394075" y="1028700"/>
              <a:ext cx="1235075" cy="1374775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09" name="Rounded Rectangle 3"/>
            <p:cNvSpPr>
              <a:spLocks noChangeArrowheads="1"/>
            </p:cNvSpPr>
            <p:nvPr/>
          </p:nvSpPr>
          <p:spPr bwMode="auto">
            <a:xfrm>
              <a:off x="3465513" y="1111250"/>
              <a:ext cx="1111250" cy="5334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Seminar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- | 120 h</a:t>
              </a:r>
            </a:p>
          </p:txBody>
        </p:sp>
        <p:sp>
          <p:nvSpPr>
            <p:cNvPr id="210" name="Rounded Rectangle 44"/>
            <p:cNvSpPr/>
            <p:nvPr/>
          </p:nvSpPr>
          <p:spPr bwMode="auto">
            <a:xfrm>
              <a:off x="3384550" y="714375"/>
              <a:ext cx="1244600" cy="314325"/>
            </a:xfrm>
            <a:prstGeom prst="roundRect">
              <a:avLst/>
            </a:prstGeom>
            <a:solidFill>
              <a:schemeClr val="bg1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211" name="TextBox 45"/>
            <p:cNvSpPr txBox="1"/>
            <p:nvPr/>
          </p:nvSpPr>
          <p:spPr>
            <a:xfrm>
              <a:off x="3475038" y="684213"/>
              <a:ext cx="1057275" cy="3397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Wissenschaftliches </a:t>
              </a:r>
              <a:br>
                <a:rPr lang="de-DE" sz="800" dirty="0">
                  <a:latin typeface="+mn-lt"/>
                </a:rPr>
              </a:br>
              <a:r>
                <a:rPr lang="de-DE" sz="800" dirty="0">
                  <a:latin typeface="+mn-lt"/>
                </a:rPr>
                <a:t>Arbeiten (6 LP)</a:t>
              </a:r>
            </a:p>
          </p:txBody>
        </p:sp>
        <p:sp>
          <p:nvSpPr>
            <p:cNvPr id="212" name="Rounded Rectangle 3"/>
            <p:cNvSpPr>
              <a:spLocks noChangeArrowheads="1"/>
            </p:cNvSpPr>
            <p:nvPr/>
          </p:nvSpPr>
          <p:spPr bwMode="auto">
            <a:xfrm>
              <a:off x="3454400" y="1687513"/>
              <a:ext cx="1111250" cy="609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Sprachen, Schreib- und Präsentations-technik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- | 60 h</a:t>
              </a:r>
            </a:p>
          </p:txBody>
        </p:sp>
        <p:sp>
          <p:nvSpPr>
            <p:cNvPr id="213" name="TextBox 47"/>
            <p:cNvSpPr txBox="1"/>
            <p:nvPr/>
          </p:nvSpPr>
          <p:spPr bwMode="auto">
            <a:xfrm>
              <a:off x="661988" y="5953125"/>
              <a:ext cx="4638145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de-DE" b="1" dirty="0">
                  <a:solidFill>
                    <a:srgbClr val="7878DE"/>
                  </a:solidFill>
                  <a:latin typeface="+mn-lt"/>
                </a:rPr>
                <a:t>Master Computer Engineering</a:t>
              </a:r>
            </a:p>
          </p:txBody>
        </p:sp>
        <p:sp>
          <p:nvSpPr>
            <p:cNvPr id="214" name="Rounded Rectangle 3"/>
            <p:cNvSpPr>
              <a:spLocks noChangeArrowheads="1"/>
            </p:cNvSpPr>
            <p:nvPr/>
          </p:nvSpPr>
          <p:spPr bwMode="auto">
            <a:xfrm>
              <a:off x="4813300" y="1406525"/>
              <a:ext cx="1111250" cy="37147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bg1">
                  <a:lumMod val="5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r>
                <a:rPr lang="de-DE" sz="800" dirty="0">
                  <a:latin typeface="+mn-lt"/>
                </a:rPr>
                <a:t>Arbeitsplan</a:t>
              </a:r>
            </a:p>
            <a:p>
              <a:pPr algn="ctr">
                <a:defRPr/>
              </a:pPr>
              <a:r>
                <a:rPr lang="de-DE" sz="800" dirty="0">
                  <a:latin typeface="+mn-lt"/>
                </a:rPr>
                <a:t>- | 150 h </a:t>
              </a:r>
            </a:p>
          </p:txBody>
        </p:sp>
        <p:grpSp>
          <p:nvGrpSpPr>
            <p:cNvPr id="215" name="Gruppierung 7"/>
            <p:cNvGrpSpPr>
              <a:grpSpLocks/>
            </p:cNvGrpSpPr>
            <p:nvPr/>
          </p:nvGrpSpPr>
          <p:grpSpPr bwMode="auto">
            <a:xfrm>
              <a:off x="688975" y="4081463"/>
              <a:ext cx="3941763" cy="865187"/>
              <a:chOff x="688976" y="4079876"/>
              <a:chExt cx="3941762" cy="865187"/>
            </a:xfrm>
          </p:grpSpPr>
          <p:sp>
            <p:nvSpPr>
              <p:cNvPr id="229" name="Rounded Rectangle 105"/>
              <p:cNvSpPr/>
              <p:nvPr/>
            </p:nvSpPr>
            <p:spPr bwMode="auto">
              <a:xfrm>
                <a:off x="688976" y="4283076"/>
                <a:ext cx="3921124" cy="661987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30" name="Rounded Rectangle 3"/>
              <p:cNvSpPr>
                <a:spLocks noChangeArrowheads="1"/>
              </p:cNvSpPr>
              <p:nvPr/>
            </p:nvSpPr>
            <p:spPr bwMode="auto">
              <a:xfrm>
                <a:off x="769939" y="4354513"/>
                <a:ext cx="1108075" cy="49053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Modul 1</a:t>
                </a:r>
              </a:p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(2+1)+(2+1) SWS | 240 h </a:t>
                </a:r>
              </a:p>
            </p:txBody>
          </p:sp>
          <p:sp>
            <p:nvSpPr>
              <p:cNvPr id="231" name="Rounded Rectangle 107"/>
              <p:cNvSpPr/>
              <p:nvPr/>
            </p:nvSpPr>
            <p:spPr bwMode="auto">
              <a:xfrm>
                <a:off x="709614" y="4094163"/>
                <a:ext cx="3921124" cy="185738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32" name="TextBox 108"/>
              <p:cNvSpPr txBox="1"/>
              <p:nvPr/>
            </p:nvSpPr>
            <p:spPr>
              <a:xfrm>
                <a:off x="1008064" y="4079876"/>
                <a:ext cx="3400424" cy="33813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de-DE" sz="800" dirty="0">
                    <a:latin typeface="+mn-lt"/>
                  </a:rPr>
                  <a:t>Vertiefungsgebiet (22 – 26 LP in einem von sechs Vertiefungsgebieten)</a:t>
                </a:r>
              </a:p>
              <a:p>
                <a:pPr>
                  <a:defRPr/>
                </a:pPr>
                <a:r>
                  <a:rPr lang="de-DE" sz="800" dirty="0">
                    <a:latin typeface="+mn-lt"/>
                  </a:rPr>
                  <a:t> </a:t>
                </a:r>
              </a:p>
            </p:txBody>
          </p:sp>
          <p:sp>
            <p:nvSpPr>
              <p:cNvPr id="233" name="Rounded Rectangle 3"/>
              <p:cNvSpPr>
                <a:spLocks noChangeArrowheads="1"/>
              </p:cNvSpPr>
              <p:nvPr/>
            </p:nvSpPr>
            <p:spPr bwMode="auto">
              <a:xfrm>
                <a:off x="2109789" y="4354513"/>
                <a:ext cx="1108075" cy="49053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Modul 2</a:t>
                </a:r>
              </a:p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2+2 SWS | 180 h </a:t>
                </a:r>
              </a:p>
            </p:txBody>
          </p:sp>
          <p:sp>
            <p:nvSpPr>
              <p:cNvPr id="234" name="Rounded Rectangle 3"/>
              <p:cNvSpPr>
                <a:spLocks noChangeArrowheads="1"/>
              </p:cNvSpPr>
              <p:nvPr/>
            </p:nvSpPr>
            <p:spPr bwMode="auto">
              <a:xfrm>
                <a:off x="3454400" y="4354513"/>
                <a:ext cx="1111250" cy="490538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Modul 3</a:t>
                </a:r>
              </a:p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(2+1)+(2+1) SWS | 240 h </a:t>
                </a:r>
              </a:p>
            </p:txBody>
          </p:sp>
        </p:grpSp>
        <p:grpSp>
          <p:nvGrpSpPr>
            <p:cNvPr id="216" name="Gruppierung 8"/>
            <p:cNvGrpSpPr>
              <a:grpSpLocks/>
            </p:cNvGrpSpPr>
            <p:nvPr/>
          </p:nvGrpSpPr>
          <p:grpSpPr bwMode="auto">
            <a:xfrm>
              <a:off x="2089150" y="2493963"/>
              <a:ext cx="2524125" cy="1479550"/>
              <a:chOff x="2106611" y="2383896"/>
              <a:chExt cx="2524128" cy="1480080"/>
            </a:xfrm>
          </p:grpSpPr>
          <p:sp>
            <p:nvSpPr>
              <p:cNvPr id="223" name="Rounded Rectangle 37"/>
              <p:cNvSpPr/>
              <p:nvPr/>
            </p:nvSpPr>
            <p:spPr bwMode="auto">
              <a:xfrm>
                <a:off x="2106611" y="2690393"/>
                <a:ext cx="2524128" cy="1173583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24" name="Rounded Rectangle 39"/>
              <p:cNvSpPr/>
              <p:nvPr/>
            </p:nvSpPr>
            <p:spPr bwMode="auto">
              <a:xfrm>
                <a:off x="2120899" y="2402953"/>
                <a:ext cx="2489203" cy="287440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25" name="TextBox 40"/>
              <p:cNvSpPr txBox="1"/>
              <p:nvPr/>
            </p:nvSpPr>
            <p:spPr>
              <a:xfrm>
                <a:off x="2151061" y="2383896"/>
                <a:ext cx="2414591" cy="338258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Weitere Wahlpflichtmodule (16 - 20 LP </a:t>
                </a:r>
                <a:br>
                  <a:rPr lang="de-DE" sz="800" dirty="0">
                    <a:latin typeface="+mn-lt"/>
                  </a:rPr>
                </a:br>
                <a:r>
                  <a:rPr lang="de-DE" sz="800" dirty="0">
                    <a:latin typeface="+mn-lt"/>
                  </a:rPr>
                  <a:t>aus beliebigen Vertiefungsgebieten)</a:t>
                </a:r>
              </a:p>
            </p:txBody>
          </p:sp>
          <p:sp>
            <p:nvSpPr>
              <p:cNvPr id="226" name="Rounded Rectangle 3"/>
              <p:cNvSpPr>
                <a:spLocks noChangeArrowheads="1"/>
              </p:cNvSpPr>
              <p:nvPr/>
            </p:nvSpPr>
            <p:spPr bwMode="auto">
              <a:xfrm>
                <a:off x="2219324" y="2750739"/>
                <a:ext cx="1065213" cy="49071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Modul 4</a:t>
                </a:r>
              </a:p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(2+1)+(2+1) SWS | 240 h </a:t>
                </a:r>
              </a:p>
            </p:txBody>
          </p:sp>
          <p:sp>
            <p:nvSpPr>
              <p:cNvPr id="227" name="Rounded Rectangle 3"/>
              <p:cNvSpPr>
                <a:spLocks noChangeArrowheads="1"/>
              </p:cNvSpPr>
              <p:nvPr/>
            </p:nvSpPr>
            <p:spPr bwMode="auto">
              <a:xfrm>
                <a:off x="2185986" y="3303387"/>
                <a:ext cx="1108076" cy="490714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Modul 5</a:t>
                </a:r>
              </a:p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2+2 SWS | 180 h </a:t>
                </a:r>
              </a:p>
            </p:txBody>
          </p:sp>
          <p:sp>
            <p:nvSpPr>
              <p:cNvPr id="228" name="Rounded Rectangle 3"/>
              <p:cNvSpPr>
                <a:spLocks noChangeArrowheads="1"/>
              </p:cNvSpPr>
              <p:nvPr/>
            </p:nvSpPr>
            <p:spPr bwMode="auto">
              <a:xfrm>
                <a:off x="3408363" y="2779325"/>
                <a:ext cx="1066801" cy="489125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Modul 6</a:t>
                </a:r>
              </a:p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2+2 SWS | 180 h </a:t>
                </a:r>
              </a:p>
            </p:txBody>
          </p:sp>
        </p:grpSp>
        <p:grpSp>
          <p:nvGrpSpPr>
            <p:cNvPr id="217" name="Gruppierung 6"/>
            <p:cNvGrpSpPr>
              <a:grpSpLocks/>
            </p:cNvGrpSpPr>
            <p:nvPr/>
          </p:nvGrpSpPr>
          <p:grpSpPr bwMode="auto">
            <a:xfrm>
              <a:off x="685800" y="3136900"/>
              <a:ext cx="1301750" cy="836613"/>
              <a:chOff x="2043169" y="2238832"/>
              <a:chExt cx="1302209" cy="837744"/>
            </a:xfrm>
          </p:grpSpPr>
          <p:sp>
            <p:nvSpPr>
              <p:cNvPr id="218" name="Rounded Rectangle 102"/>
              <p:cNvSpPr/>
              <p:nvPr/>
            </p:nvSpPr>
            <p:spPr bwMode="auto">
              <a:xfrm>
                <a:off x="2066990" y="2442307"/>
                <a:ext cx="1229158" cy="63426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219" name="Rounded Rectangle 3"/>
              <p:cNvSpPr>
                <a:spLocks noChangeArrowheads="1"/>
              </p:cNvSpPr>
              <p:nvPr/>
            </p:nvSpPr>
            <p:spPr bwMode="auto">
              <a:xfrm>
                <a:off x="2120984" y="2505893"/>
                <a:ext cx="1111642" cy="508687"/>
              </a:xfrm>
              <a:prstGeom prst="roundRect">
                <a:avLst>
                  <a:gd name="adj" fmla="val 16667"/>
                </a:avLst>
              </a:prstGeom>
              <a:solidFill>
                <a:schemeClr val="bg1"/>
              </a:solidFill>
              <a:ln w="9525">
                <a:solidFill>
                  <a:schemeClr val="bg1">
                    <a:lumMod val="50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Circuit </a:t>
                </a:r>
                <a:r>
                  <a:rPr lang="de-DE" sz="800" dirty="0" err="1">
                    <a:latin typeface="+mn-lt"/>
                  </a:rPr>
                  <a:t>and</a:t>
                </a:r>
                <a:r>
                  <a:rPr lang="de-DE" sz="800" dirty="0">
                    <a:latin typeface="+mn-lt"/>
                  </a:rPr>
                  <a:t> System Design</a:t>
                </a:r>
              </a:p>
              <a:p>
                <a:pPr algn="ctr">
                  <a:defRPr/>
                </a:pPr>
                <a:r>
                  <a:rPr lang="de-DE" sz="800" dirty="0">
                    <a:latin typeface="+mn-lt"/>
                  </a:rPr>
                  <a:t>2+2 SWS | 180 h</a:t>
                </a:r>
              </a:p>
            </p:txBody>
          </p:sp>
          <p:grpSp>
            <p:nvGrpSpPr>
              <p:cNvPr id="220" name="Gruppierung 57"/>
              <p:cNvGrpSpPr>
                <a:grpSpLocks/>
              </p:cNvGrpSpPr>
              <p:nvPr/>
            </p:nvGrpSpPr>
            <p:grpSpPr bwMode="auto">
              <a:xfrm>
                <a:off x="2043169" y="2238832"/>
                <a:ext cx="1302209" cy="215444"/>
                <a:chOff x="696969" y="2219782"/>
                <a:chExt cx="1302209" cy="215444"/>
              </a:xfrm>
            </p:grpSpPr>
            <p:sp>
              <p:nvSpPr>
                <p:cNvPr id="221" name="Rounded Rectangle 121"/>
                <p:cNvSpPr/>
                <p:nvPr/>
              </p:nvSpPr>
              <p:spPr bwMode="auto">
                <a:xfrm>
                  <a:off x="720790" y="2237269"/>
                  <a:ext cx="1229158" cy="185988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de-DE"/>
                </a:p>
              </p:txBody>
            </p:sp>
            <p:sp>
              <p:nvSpPr>
                <p:cNvPr id="222" name="TextBox 122"/>
                <p:cNvSpPr txBox="1"/>
                <p:nvPr/>
              </p:nvSpPr>
              <p:spPr>
                <a:xfrm>
                  <a:off x="696969" y="2219782"/>
                  <a:ext cx="1302209" cy="216192"/>
                </a:xfrm>
                <a:prstGeom prst="rect">
                  <a:avLst/>
                </a:prstGeom>
                <a:noFill/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lang="de-DE" sz="800" dirty="0">
                      <a:latin typeface="+mn-lt"/>
                    </a:rPr>
                    <a:t>Pflichtmodul ET II (6 LP)</a:t>
                  </a:r>
                </a:p>
              </p:txBody>
            </p:sp>
          </p:grpSp>
        </p:grpSp>
      </p:grpSp>
      <p:sp>
        <p:nvSpPr>
          <p:cNvPr id="129" name="TextBox 41"/>
          <p:cNvSpPr txBox="1"/>
          <p:nvPr/>
        </p:nvSpPr>
        <p:spPr>
          <a:xfrm>
            <a:off x="4891618" y="3463076"/>
            <a:ext cx="2625725" cy="2032000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de-DE" sz="1400" b="1" dirty="0">
                <a:latin typeface="Arial"/>
                <a:cs typeface="Arial"/>
              </a:rPr>
              <a:t>Vertiefungsgebiete</a:t>
            </a:r>
            <a:br>
              <a:rPr lang="de-DE" sz="1400" b="1" dirty="0">
                <a:latin typeface="Arial"/>
                <a:cs typeface="Arial"/>
              </a:rPr>
            </a:br>
            <a:endParaRPr lang="de-DE" sz="1400" b="1" dirty="0">
              <a:latin typeface="Arial"/>
              <a:cs typeface="Arial"/>
            </a:endParaRPr>
          </a:p>
          <a:p>
            <a:pPr marL="171450" indent="-171450">
              <a:buFont typeface="Wingdings" charset="2"/>
              <a:buChar char="§"/>
              <a:defRPr/>
            </a:pPr>
            <a:r>
              <a:rPr lang="de-DE" sz="1200" dirty="0">
                <a:latin typeface="Arial"/>
                <a:cs typeface="Arial"/>
              </a:rPr>
              <a:t>Embedded Systems</a:t>
            </a:r>
          </a:p>
          <a:p>
            <a:pPr marL="171450" indent="-171450">
              <a:buFont typeface="Wingdings" charset="2"/>
              <a:buChar char="§"/>
              <a:defRPr/>
            </a:pPr>
            <a:r>
              <a:rPr lang="de-DE" sz="1200" dirty="0">
                <a:latin typeface="Arial"/>
                <a:cs typeface="Arial"/>
              </a:rPr>
              <a:t>Nano/</a:t>
            </a:r>
            <a:r>
              <a:rPr lang="de-DE" sz="1200" dirty="0" err="1">
                <a:latin typeface="Arial"/>
                <a:cs typeface="Arial"/>
              </a:rPr>
              <a:t>Microelectronics</a:t>
            </a:r>
            <a:endParaRPr lang="de-DE" sz="1200" dirty="0">
              <a:latin typeface="Arial"/>
              <a:cs typeface="Arial"/>
            </a:endParaRPr>
          </a:p>
          <a:p>
            <a:pPr marL="171450" indent="-171450">
              <a:buFont typeface="Wingdings" charset="2"/>
              <a:buChar char="§"/>
              <a:defRPr/>
            </a:pPr>
            <a:r>
              <a:rPr lang="de-DE" sz="1200" dirty="0">
                <a:latin typeface="Arial"/>
                <a:cs typeface="Arial"/>
              </a:rPr>
              <a:t>Computer Systems</a:t>
            </a:r>
          </a:p>
          <a:p>
            <a:pPr marL="171450" indent="-171450">
              <a:buFont typeface="Wingdings" charset="2"/>
              <a:buChar char="§"/>
              <a:defRPr/>
            </a:pPr>
            <a:r>
              <a:rPr lang="de-DE" sz="1200" dirty="0">
                <a:latin typeface="Arial"/>
                <a:cs typeface="Arial"/>
              </a:rPr>
              <a:t>Communication </a:t>
            </a:r>
            <a:r>
              <a:rPr lang="de-DE" sz="1200" dirty="0" err="1">
                <a:latin typeface="Arial"/>
                <a:cs typeface="Arial"/>
              </a:rPr>
              <a:t>and</a:t>
            </a:r>
            <a:r>
              <a:rPr lang="de-DE" sz="1200" dirty="0">
                <a:latin typeface="Arial"/>
                <a:cs typeface="Arial"/>
              </a:rPr>
              <a:t> Networks</a:t>
            </a:r>
          </a:p>
          <a:p>
            <a:pPr marL="171450" indent="-171450">
              <a:buFont typeface="Wingdings" charset="2"/>
              <a:buChar char="§"/>
              <a:defRPr/>
            </a:pPr>
            <a:r>
              <a:rPr lang="de-DE" sz="1200" dirty="0">
                <a:latin typeface="Arial"/>
                <a:cs typeface="Arial"/>
              </a:rPr>
              <a:t>Signal, Image </a:t>
            </a:r>
            <a:r>
              <a:rPr lang="de-DE" sz="1200" dirty="0" err="1">
                <a:latin typeface="Arial"/>
                <a:cs typeface="Arial"/>
              </a:rPr>
              <a:t>and</a:t>
            </a:r>
            <a:r>
              <a:rPr lang="de-DE" sz="1200" dirty="0">
                <a:latin typeface="Arial"/>
                <a:cs typeface="Arial"/>
              </a:rPr>
              <a:t> Speech Processing</a:t>
            </a:r>
          </a:p>
          <a:p>
            <a:pPr marL="171450" indent="-171450">
              <a:buFont typeface="Wingdings" charset="2"/>
              <a:buChar char="§"/>
              <a:defRPr/>
            </a:pPr>
            <a:r>
              <a:rPr lang="de-DE" sz="1200" dirty="0" err="1">
                <a:latin typeface="Arial"/>
                <a:cs typeface="Arial"/>
              </a:rPr>
              <a:t>Control</a:t>
            </a:r>
            <a:r>
              <a:rPr lang="de-DE" sz="1200" dirty="0">
                <a:latin typeface="Arial"/>
                <a:cs typeface="Arial"/>
              </a:rPr>
              <a:t> </a:t>
            </a:r>
            <a:r>
              <a:rPr lang="de-DE" sz="1200" dirty="0" err="1">
                <a:latin typeface="Arial"/>
                <a:cs typeface="Arial"/>
              </a:rPr>
              <a:t>and</a:t>
            </a:r>
            <a:r>
              <a:rPr lang="de-DE" sz="1200" dirty="0">
                <a:latin typeface="Arial"/>
                <a:cs typeface="Arial"/>
              </a:rPr>
              <a:t> Automation</a:t>
            </a:r>
          </a:p>
          <a:p>
            <a:pPr marL="285750" indent="-285750">
              <a:buFont typeface="Arial"/>
              <a:buChar char="•"/>
              <a:defRPr/>
            </a:pPr>
            <a:endParaRPr lang="de-DE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8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Computer Engineering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de-DE" sz="2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Studiengang kombiniert Elektrotechnik und </a:t>
            </a:r>
            <a:r>
              <a:rPr lang="de-DE" sz="2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Informatik</a:t>
            </a:r>
          </a:p>
          <a:p>
            <a:pPr marL="742950" lvl="2" indent="-342900">
              <a:buFont typeface="Wingdings" panose="05000000000000000000" pitchFamily="2" charset="2"/>
              <a:buChar char="Ø"/>
            </a:pPr>
            <a:r>
              <a:rPr lang="de-DE" sz="2000" dirty="0"/>
              <a:t>Du bist an der Schnittstelle und kombiniert zwei </a:t>
            </a:r>
            <a:r>
              <a:rPr lang="de-DE" sz="2000" dirty="0" smtClean="0"/>
              <a:t>Welten</a:t>
            </a:r>
            <a:endParaRPr lang="de-DE" sz="24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de-DE" sz="2400" b="1" dirty="0" err="1" smtClean="0">
                <a:solidFill>
                  <a:srgbClr val="002664"/>
                </a:solidFill>
                <a:latin typeface="MetaNormalLF-Roman" panose="020B0502030000020004" pitchFamily="34" charset="0"/>
              </a:rPr>
              <a:t>Mentorenprogramm</a:t>
            </a:r>
            <a:endParaRPr lang="de-DE" sz="24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Jeder Studierende erhält einen Mentor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800" dirty="0" smtClean="0"/>
              <a:t>Frau Prof. Hellebrand, Herr Prof. </a:t>
            </a:r>
            <a:r>
              <a:rPr lang="de-DE" sz="1800" dirty="0" err="1" smtClean="0"/>
              <a:t>Platzner</a:t>
            </a:r>
            <a:r>
              <a:rPr lang="de-DE" sz="1800" dirty="0" smtClean="0"/>
              <a:t> oder Herr Prof. Schreier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sz="2000" dirty="0" smtClean="0"/>
              <a:t>Regelmäßige Treffen der </a:t>
            </a:r>
            <a:r>
              <a:rPr lang="de-DE" sz="2000" dirty="0" err="1" smtClean="0"/>
              <a:t>Mentorengruppen</a:t>
            </a:r>
            <a:endParaRPr lang="de-DE" sz="2000" dirty="0" smtClean="0"/>
          </a:p>
          <a:p>
            <a:pPr lvl="2">
              <a:buFont typeface="Wingdings" panose="05000000000000000000" pitchFamily="2" charset="2"/>
              <a:buChar char="Ø"/>
            </a:pPr>
            <a:r>
              <a:rPr lang="de-DE" sz="1800" dirty="0" smtClean="0"/>
              <a:t>Dabei ist Platz für: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de-DE" sz="1800" dirty="0"/>
              <a:t> </a:t>
            </a:r>
            <a:r>
              <a:rPr lang="de-DE" sz="1800" dirty="0" smtClean="0"/>
              <a:t>   Erfahrungsaustausch, Probleme, Wünsche, Anregungen, Kritik,     </a:t>
            </a:r>
          </a:p>
          <a:p>
            <a:pPr marL="914400" lvl="2" indent="0">
              <a:spcBef>
                <a:spcPts val="0"/>
              </a:spcBef>
              <a:buNone/>
            </a:pPr>
            <a:r>
              <a:rPr lang="de-DE" sz="1800" dirty="0"/>
              <a:t> </a:t>
            </a:r>
            <a:r>
              <a:rPr lang="de-DE" sz="1800" dirty="0" smtClean="0"/>
              <a:t>   Reflexion und Besprechung der Studienverläufe, etc..</a:t>
            </a:r>
          </a:p>
          <a:p>
            <a:pPr lvl="2">
              <a:spcBef>
                <a:spcPts val="432"/>
              </a:spcBef>
              <a:buFont typeface="Wingdings" panose="05000000000000000000" pitchFamily="2" charset="2"/>
              <a:buChar char="Ø"/>
            </a:pPr>
            <a:r>
              <a:rPr lang="de-DE" sz="1800" dirty="0" smtClean="0"/>
              <a:t>Jahrgangsgemischte Gruppen</a:t>
            </a:r>
            <a:endParaRPr lang="de-DE" sz="18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1666" y="5120860"/>
            <a:ext cx="5952438" cy="140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69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Lehramt mit Elektrotechnik</a:t>
            </a:r>
          </a:p>
        </p:txBody>
      </p:sp>
      <p:sp>
        <p:nvSpPr>
          <p:cNvPr id="8" name="Textplatzhalter 4"/>
          <p:cNvSpPr txBox="1">
            <a:spLocks/>
          </p:cNvSpPr>
          <p:nvPr/>
        </p:nvSpPr>
        <p:spPr>
          <a:xfrm>
            <a:off x="1114880" y="1164321"/>
            <a:ext cx="7542103" cy="38689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de-DE" sz="2400" dirty="0">
              <a:latin typeface="MetaNormal-Roman" panose="020B0502030000020004" pitchFamily="34" charset="0"/>
              <a:ea typeface="+mj-ea"/>
              <a:cs typeface="+mj-cs"/>
            </a:endParaRP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1244954550"/>
              </p:ext>
            </p:extLst>
          </p:nvPr>
        </p:nvGraphicFramePr>
        <p:xfrm>
          <a:off x="438150" y="1744871"/>
          <a:ext cx="862965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1816279101"/>
              </p:ext>
            </p:extLst>
          </p:nvPr>
        </p:nvGraphicFramePr>
        <p:xfrm>
          <a:off x="438150" y="4173747"/>
          <a:ext cx="8629650" cy="226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2500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2605503"/>
            <a:ext cx="914399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Bachelor/Master </a:t>
            </a:r>
            <a:r>
              <a:rPr lang="de-DE" sz="3500" b="1" dirty="0" err="1">
                <a:solidFill>
                  <a:srgbClr val="002664"/>
                </a:solidFill>
                <a:latin typeface="MetaNormalLF-Roman" panose="020B0502030000020004" pitchFamily="34" charset="0"/>
              </a:rPr>
              <a:t>of</a:t>
            </a:r>
            <a:r>
              <a:rPr lang="de-DE" sz="35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 </a:t>
            </a:r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Education </a:t>
            </a:r>
            <a:endParaRPr lang="de-DE" sz="35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Lehramt an </a:t>
            </a:r>
            <a:r>
              <a:rPr lang="de-DE" sz="3500" b="1" dirty="0" err="1" smtClean="0">
                <a:solidFill>
                  <a:srgbClr val="002664"/>
                </a:solidFill>
                <a:latin typeface="MetaNormalLF-Roman" panose="020B0502030000020004" pitchFamily="34" charset="0"/>
              </a:rPr>
              <a:t>Berufkollegs</a:t>
            </a:r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mit einer</a:t>
            </a:r>
          </a:p>
          <a:p>
            <a:pPr algn="ctr"/>
            <a:r>
              <a:rPr lang="de-DE" sz="35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b</a:t>
            </a:r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eruflichen Fachrichtung</a:t>
            </a: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LABKET v1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Lehramt an Berufskollegs Elektrotechnik</a:t>
            </a:r>
          </a:p>
        </p:txBody>
      </p:sp>
    </p:spTree>
    <p:extLst>
      <p:ext uri="{BB962C8B-B14F-4D97-AF65-F5344CB8AC3E}">
        <p14:creationId xmlns:p14="http://schemas.microsoft.com/office/powerpoint/2010/main" val="232389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Bachelor / Master </a:t>
            </a:r>
            <a:r>
              <a:rPr lang="de-DE" b="1" dirty="0" err="1">
                <a:latin typeface="MetaNormalLF-Roman" panose="020B0502030000020004" pitchFamily="34" charset="0"/>
                <a:ea typeface="+mn-ea"/>
                <a:cs typeface="+mn-cs"/>
              </a:rPr>
              <a:t>of</a:t>
            </a: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 Education – Fach ET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62764"/>
            <a:ext cx="6787299" cy="250214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052" y="3657600"/>
            <a:ext cx="5807947" cy="3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1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2830917"/>
            <a:ext cx="9144000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Bachelor </a:t>
            </a:r>
            <a:r>
              <a:rPr lang="de-DE" sz="3500" b="1" dirty="0" err="1">
                <a:solidFill>
                  <a:srgbClr val="002664"/>
                </a:solidFill>
                <a:latin typeface="MetaNormalLF-Roman" panose="020B0502030000020004" pitchFamily="34" charset="0"/>
              </a:rPr>
              <a:t>of</a:t>
            </a:r>
            <a:r>
              <a:rPr lang="de-DE" sz="35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 Science </a:t>
            </a:r>
            <a:endParaRPr lang="de-DE" sz="35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Elektrotechnik mit EW-Anteilen</a:t>
            </a: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(EBA v5)</a:t>
            </a:r>
            <a:endParaRPr lang="de-DE" sz="35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Elektrotechnik mit EW-Anteilen</a:t>
            </a:r>
          </a:p>
        </p:txBody>
      </p:sp>
    </p:spTree>
    <p:extLst>
      <p:ext uri="{BB962C8B-B14F-4D97-AF65-F5344CB8AC3E}">
        <p14:creationId xmlns:p14="http://schemas.microsoft.com/office/powerpoint/2010/main" val="340750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Elektrotechnik mit EW-Anteilen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394426"/>
            <a:ext cx="7435780" cy="501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3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57943" y="1417638"/>
            <a:ext cx="7348451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l">
              <a:spcAft>
                <a:spcPts val="1200"/>
              </a:spcAft>
              <a:buFont typeface="Wingdings" charset="2"/>
              <a:buChar char="ü"/>
            </a:pPr>
            <a:r>
              <a:rPr lang="de-DE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Besonderheiten im 2. Studienabschnitt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Ø"/>
            </a:pP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3 Wahlpflichtfächer + Studium Generale 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  <a:sym typeface="Wingdings" panose="05000000000000000000" pitchFamily="2" charset="2"/>
              </a:rPr>
              <a:t> 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fallen weg</a:t>
            </a:r>
            <a:endParaRPr lang="de-DE" sz="2000" dirty="0" smtClean="0">
              <a:solidFill>
                <a:srgbClr val="002664"/>
              </a:solidFill>
              <a:latin typeface="MetaNormalLF-Roman" panose="020B0502030000020004" pitchFamily="34" charset="0"/>
              <a:sym typeface="Wingdings" panose="05000000000000000000" pitchFamily="2" charset="2"/>
            </a:endParaRPr>
          </a:p>
          <a:p>
            <a:pPr marL="800100" lvl="1" indent="-342900">
              <a:spcAft>
                <a:spcPts val="1200"/>
              </a:spcAft>
              <a:buFont typeface="Wingdings" charset="2"/>
              <a:buChar char="Ø"/>
            </a:pP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3 Erziehungswissenschaftliche Module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Ø"/>
            </a:pP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Zusätzlich 4-wöchiges Schulorientierungspraktikum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Zusätzlich 4-wöchiges Außerschulisches 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Praktikum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(ausbildende Tätigkeit)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Abschluss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Bachelor </a:t>
            </a:r>
            <a:r>
              <a:rPr lang="de-DE" sz="2000" dirty="0" err="1">
                <a:solidFill>
                  <a:srgbClr val="002664"/>
                </a:solidFill>
                <a:latin typeface="MetaNormalLF-Roman" panose="020B0502030000020004" pitchFamily="34" charset="0"/>
              </a:rPr>
              <a:t>of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 Science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Berechtigung: </a:t>
            </a:r>
          </a:p>
          <a:p>
            <a:pPr marL="1257300" lvl="2" indent="-342900">
              <a:spcAft>
                <a:spcPts val="1200"/>
              </a:spcAft>
              <a:buFont typeface="Arial" charset="0"/>
              <a:buChar char="•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Masterstudiengang Berufskolleg ET + AT/IT  </a:t>
            </a:r>
          </a:p>
          <a:p>
            <a:pPr marL="1257300" lvl="2" indent="-342900">
              <a:spcAft>
                <a:spcPts val="1200"/>
              </a:spcAft>
              <a:buFont typeface="Arial" charset="0"/>
              <a:buChar char="•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Masterstudiengang ET (Standard)</a:t>
            </a:r>
          </a:p>
          <a:p>
            <a:pPr marL="800100" lvl="1" indent="-342900">
              <a:spcAft>
                <a:spcPts val="1200"/>
              </a:spcAft>
              <a:buFont typeface="Wingdings" charset="2"/>
              <a:buChar char="Ø"/>
            </a:pPr>
            <a:endParaRPr lang="de-DE" sz="20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Elektrotechnik mit </a:t>
            </a:r>
            <a:r>
              <a:rPr lang="de-DE" b="1" dirty="0" smtClean="0">
                <a:latin typeface="MetaNormalLF-Roman" panose="020B0502030000020004" pitchFamily="34" charset="0"/>
                <a:ea typeface="+mn-ea"/>
                <a:cs typeface="+mn-cs"/>
              </a:rPr>
              <a:t>EW-Anteilen</a:t>
            </a:r>
            <a:endParaRPr lang="de-DE" b="1" dirty="0">
              <a:latin typeface="MetaNormalLF-Roman" panose="020B05020300000200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794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Die Fachstudienberater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928" y="4701247"/>
            <a:ext cx="1353167" cy="180450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278" y="4704755"/>
            <a:ext cx="1342590" cy="178983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4838" y="3143408"/>
            <a:ext cx="1346400" cy="179573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814" y="1541847"/>
            <a:ext cx="1353395" cy="1804815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19004" y="2000763"/>
            <a:ext cx="328459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de-DE" sz="16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Grit Graefe</a:t>
            </a:r>
            <a:endParaRPr lang="de-DE" sz="16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r>
              <a:rPr lang="de-DE" sz="1400" b="1" dirty="0" smtClean="0">
                <a:solidFill>
                  <a:srgbClr val="F9B23C"/>
                </a:solidFill>
                <a:latin typeface="MetaNormalLF-Roman" panose="020B0502030000020004" pitchFamily="34" charset="0"/>
              </a:rPr>
              <a:t>Studiengang: </a:t>
            </a:r>
          </a:p>
          <a:p>
            <a:r>
              <a:rPr lang="de-DE" sz="1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Lehramt </a:t>
            </a:r>
            <a:r>
              <a:rPr lang="de-DE" sz="1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an Berufskollegs Elektrotechnik</a:t>
            </a:r>
          </a:p>
          <a:p>
            <a:endParaRPr lang="de-DE" sz="14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57393" y="1929018"/>
            <a:ext cx="33256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de-DE" sz="16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Denis Sievers</a:t>
            </a:r>
          </a:p>
          <a:p>
            <a:r>
              <a:rPr lang="de-DE" sz="1400" b="1" dirty="0">
                <a:solidFill>
                  <a:srgbClr val="F9B23C"/>
                </a:solidFill>
                <a:latin typeface="MetaNormalLF-Roman" panose="020B0502030000020004" pitchFamily="34" charset="0"/>
              </a:rPr>
              <a:t>Studiengang: </a:t>
            </a:r>
          </a:p>
          <a:p>
            <a:r>
              <a:rPr lang="de-DE" sz="1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Elektrotechnik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164225" y="3639234"/>
            <a:ext cx="24869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de-DE" sz="16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Jan </a:t>
            </a:r>
            <a:r>
              <a:rPr lang="de-DE" sz="1600" b="1" dirty="0" err="1">
                <a:solidFill>
                  <a:srgbClr val="002664"/>
                </a:solidFill>
                <a:latin typeface="MetaNormalLF-Roman" panose="020B0502030000020004" pitchFamily="34" charset="0"/>
              </a:rPr>
              <a:t>Tünnermann</a:t>
            </a:r>
            <a:endParaRPr lang="de-DE" sz="16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r>
              <a:rPr lang="de-DE" sz="1400" b="1" dirty="0">
                <a:solidFill>
                  <a:srgbClr val="F9B23C"/>
                </a:solidFill>
                <a:latin typeface="MetaNormalLF-Roman" panose="020B0502030000020004" pitchFamily="34" charset="0"/>
              </a:rPr>
              <a:t>Studiengang: </a:t>
            </a:r>
          </a:p>
          <a:p>
            <a:r>
              <a:rPr lang="de-DE" sz="1400" b="1" dirty="0" err="1">
                <a:solidFill>
                  <a:srgbClr val="002664"/>
                </a:solidFill>
                <a:latin typeface="MetaNormalLF-Roman" panose="020B0502030000020004" pitchFamily="34" charset="0"/>
              </a:rPr>
              <a:t>Electrical</a:t>
            </a:r>
            <a:r>
              <a:rPr lang="de-DE" sz="1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 Systems Engineering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593867" y="5231714"/>
            <a:ext cx="31511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de-DE" sz="16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Matthias Kampmann</a:t>
            </a:r>
          </a:p>
          <a:p>
            <a:r>
              <a:rPr lang="de-DE" sz="1400" b="1" dirty="0">
                <a:solidFill>
                  <a:srgbClr val="F9B23C"/>
                </a:solidFill>
                <a:latin typeface="MetaNormalLF-Roman" panose="020B0502030000020004" pitchFamily="34" charset="0"/>
              </a:rPr>
              <a:t>Studiengang:</a:t>
            </a:r>
          </a:p>
          <a:p>
            <a:r>
              <a:rPr lang="de-DE" sz="1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Computer Engineering</a:t>
            </a:r>
            <a:endParaRPr lang="de-DE" sz="14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957393" y="5231713"/>
            <a:ext cx="239833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de-DE" sz="16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Oliver </a:t>
            </a:r>
            <a:r>
              <a:rPr lang="de-DE" sz="1600" b="1" dirty="0" err="1" smtClean="0">
                <a:solidFill>
                  <a:srgbClr val="002664"/>
                </a:solidFill>
                <a:latin typeface="MetaNormalLF-Roman" panose="020B0502030000020004" pitchFamily="34" charset="0"/>
              </a:rPr>
              <a:t>Wallscheid</a:t>
            </a:r>
            <a:endParaRPr lang="de-DE" sz="16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r>
              <a:rPr lang="de-DE" sz="1400" b="1" dirty="0">
                <a:solidFill>
                  <a:srgbClr val="F9B23C"/>
                </a:solidFill>
                <a:latin typeface="MetaNormalLF-Roman" panose="020B0502030000020004" pitchFamily="34" charset="0"/>
              </a:rPr>
              <a:t>Studiengang:</a:t>
            </a:r>
          </a:p>
          <a:p>
            <a:r>
              <a:rPr lang="de-DE" sz="1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Wirtschafts-</a:t>
            </a:r>
          </a:p>
          <a:p>
            <a:r>
              <a:rPr lang="de-DE" sz="1400" b="1" dirty="0" err="1">
                <a:solidFill>
                  <a:srgbClr val="002664"/>
                </a:solidFill>
                <a:latin typeface="MetaNormalLF-Roman" panose="020B0502030000020004" pitchFamily="34" charset="0"/>
              </a:rPr>
              <a:t>i</a:t>
            </a:r>
            <a:r>
              <a:rPr lang="de-DE" sz="1400" b="1" dirty="0" err="1" smtClean="0">
                <a:solidFill>
                  <a:srgbClr val="002664"/>
                </a:solidFill>
                <a:latin typeface="MetaNormalLF-Roman" panose="020B0502030000020004" pitchFamily="34" charset="0"/>
              </a:rPr>
              <a:t>ngenieurwesen</a:t>
            </a:r>
            <a:r>
              <a:rPr lang="de-DE" sz="1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ET</a:t>
            </a:r>
          </a:p>
        </p:txBody>
      </p:sp>
      <p:pic>
        <p:nvPicPr>
          <p:cNvPr id="3" name="Grafik 2"/>
          <p:cNvPicPr preferRelativeResize="0"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00" y="1551600"/>
            <a:ext cx="1346400" cy="17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3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2320810"/>
            <a:ext cx="9143999" cy="2816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Master </a:t>
            </a:r>
            <a:r>
              <a:rPr lang="de-DE" sz="3500" b="1" dirty="0" err="1" smtClean="0">
                <a:solidFill>
                  <a:srgbClr val="002664"/>
                </a:solidFill>
                <a:latin typeface="MetaNormalLF-Roman" panose="020B0502030000020004" pitchFamily="34" charset="0"/>
              </a:rPr>
              <a:t>of</a:t>
            </a:r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Education</a:t>
            </a:r>
            <a:endParaRPr lang="de-DE" sz="35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algn="ctr"/>
            <a:r>
              <a:rPr lang="de-DE" sz="35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Lehramt an Berufskollegs </a:t>
            </a:r>
          </a:p>
          <a:p>
            <a:pPr algn="ctr"/>
            <a:endParaRPr lang="de-DE" sz="35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algn="ctr"/>
            <a:r>
              <a:rPr lang="de-DE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mit großer beruflicher Fachrichtung Elektrotechnik und kleiner beruflicher Fachrichtung Automatisierungstechnik oder Informationstechnik</a:t>
            </a:r>
            <a:endParaRPr lang="de-DE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Master Lehramt BK „affin“</a:t>
            </a:r>
          </a:p>
        </p:txBody>
      </p:sp>
    </p:spTree>
    <p:extLst>
      <p:ext uri="{BB962C8B-B14F-4D97-AF65-F5344CB8AC3E}">
        <p14:creationId xmlns:p14="http://schemas.microsoft.com/office/powerpoint/2010/main" val="140215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/>
            </a:r>
            <a:br>
              <a:rPr lang="de-DE" b="1" dirty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Master </a:t>
            </a:r>
            <a:r>
              <a:rPr lang="de-DE" b="1" dirty="0" err="1">
                <a:latin typeface="MetaNormalLF-Roman" panose="020B0502030000020004" pitchFamily="34" charset="0"/>
                <a:ea typeface="+mn-ea"/>
                <a:cs typeface="+mn-cs"/>
              </a:rPr>
              <a:t>of</a:t>
            </a: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 Education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414" y="1406351"/>
            <a:ext cx="5357186" cy="51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0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Fördermöglichkeiten im Studium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799" y="1600200"/>
            <a:ext cx="9065443" cy="4927600"/>
          </a:xfrm>
        </p:spPr>
        <p:txBody>
          <a:bodyPr/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Zahlreiche Fördermöglichkeiten z.B. Stipendien stehen euch offen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Gute Noten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, ein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zügiges Studium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und ein klarer Weg sind 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eure Eintrittskarten</a:t>
            </a:r>
            <a:endParaRPr lang="de-DE" sz="2000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Auch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soziales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,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gesellschaftliches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 oder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politisches Engagement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zahlen sich aus!</a:t>
            </a:r>
          </a:p>
          <a:p>
            <a:pPr marL="725488" lvl="1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1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.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Eliteförderprogramm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 der Fakultät EIM (zum 3. Fachsemester)</a:t>
            </a:r>
          </a:p>
          <a:p>
            <a:pPr marL="725488" lvl="1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2.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OWL-Studienfond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 in Kooperation mit dem NRW-Stipendium</a:t>
            </a:r>
          </a:p>
          <a:p>
            <a:pPr marL="725488" lvl="1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3.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Universitätsstipendien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 zur Finanzierung eines </a:t>
            </a: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Auslandsaufenthalts</a:t>
            </a:r>
            <a:endParaRPr lang="de-DE" sz="20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Suchmaschine für Stipendien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: </a:t>
            </a:r>
            <a:endParaRPr lang="de-DE" sz="20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285750" indent="-285750">
              <a:spcAft>
                <a:spcPts val="1200"/>
              </a:spcAft>
              <a:buFont typeface="Wingdings" pitchFamily="2" charset="2"/>
              <a:buChar char="Ø"/>
            </a:pPr>
            <a:r>
              <a:rPr lang="de-DE" sz="2000" b="1" dirty="0" smtClean="0">
                <a:solidFill>
                  <a:srgbClr val="FF9933"/>
                </a:solidFill>
                <a:latin typeface="MetaNormalLF-Roman" panose="020B0502030000020004" pitchFamily="34" charset="0"/>
              </a:rPr>
              <a:t>www.stipendienlotse.de</a:t>
            </a: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(vom </a:t>
            </a: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BMBF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) oder </a:t>
            </a:r>
            <a:r>
              <a:rPr lang="de-DE" sz="2000" b="1" dirty="0" smtClean="0">
                <a:solidFill>
                  <a:srgbClr val="FF9933"/>
                </a:solidFill>
                <a:latin typeface="MetaNormalLF-Roman" panose="020B0502030000020004" pitchFamily="34" charset="0"/>
              </a:rPr>
              <a:t>www.mystipendium.de</a:t>
            </a:r>
            <a:endParaRPr lang="de-DE" sz="2000" b="1" dirty="0">
              <a:solidFill>
                <a:srgbClr val="FF9933"/>
              </a:solidFill>
              <a:latin typeface="MetaNormalLF-Roman" panose="020B05020300000200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13163" y="675901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89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Auslandssemester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1193" y="1591426"/>
            <a:ext cx="8229600" cy="4927600"/>
          </a:xfrm>
        </p:spPr>
        <p:txBody>
          <a:bodyPr/>
          <a:lstStyle/>
          <a:p>
            <a:pPr marL="273050" indent="-273050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Über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100 Partner Universitäten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auf der ganzen Welt</a:t>
            </a:r>
          </a:p>
          <a:p>
            <a:pPr marL="273050" indent="-273050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Sehr gute Chancen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für Studierende der Elektrotechnik ein Auslands-Stipendium zu erhalten</a:t>
            </a:r>
          </a:p>
          <a:p>
            <a:pPr marL="273050" indent="-273050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Die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Professoren und Mitarbeiter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unseres Institutes verfügen über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vielfältige Kontakte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zu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ausländischen </a:t>
            </a: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Universitäten</a:t>
            </a:r>
          </a:p>
          <a:p>
            <a:pPr marL="273050" indent="-273050">
              <a:spcAft>
                <a:spcPts val="0"/>
              </a:spcAft>
              <a:buFont typeface="Wingdings" pitchFamily="2" charset="2"/>
              <a:buChar char="ü"/>
            </a:pP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Beratung beim </a:t>
            </a: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International Office: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    https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://www.uni-paderborn.de/studium/international-office/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5714" y="4662051"/>
            <a:ext cx="2968660" cy="1669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624930" y="6293822"/>
            <a:ext cx="5894140" cy="6924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003065"/>
              </a:buClr>
              <a:buFont typeface="Arial" charset="0"/>
              <a:buNone/>
            </a:pPr>
            <a:r>
              <a:rPr lang="de-DE" sz="1800" i="1" dirty="0">
                <a:solidFill>
                  <a:srgbClr val="002664"/>
                </a:solidFill>
                <a:latin typeface="MetaNormalLF-Roman" panose="020B0502030000020004" pitchFamily="34" charset="0"/>
              </a:rPr>
              <a:t>Der Arbeitsmarkt für Ingenieure wird immer internationaler</a:t>
            </a:r>
          </a:p>
          <a:p>
            <a:pPr>
              <a:spcBef>
                <a:spcPct val="50000"/>
              </a:spcBef>
            </a:pPr>
            <a:endParaRPr lang="de-DE" sz="1400" b="1" i="1" dirty="0">
              <a:solidFill>
                <a:srgbClr val="111B2D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2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latin typeface="MetaNormalLF-Roman" panose="020B0502030000020004" pitchFamily="34" charset="0"/>
                <a:ea typeface="+mn-ea"/>
                <a:cs typeface="+mn-cs"/>
              </a:rPr>
              <a:t>Prüfungen</a:t>
            </a:r>
            <a:endParaRPr lang="de-DE" b="1" dirty="0">
              <a:latin typeface="MetaNormalLF-Roman" panose="020B0502030000020004" pitchFamily="34" charset="0"/>
              <a:ea typeface="+mn-ea"/>
              <a:cs typeface="+mn-cs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-228600" y="1417638"/>
            <a:ext cx="8915400" cy="5156200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Anmeldung: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Alle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Prüfungen können</a:t>
            </a:r>
            <a:r>
              <a:rPr lang="de-DE" sz="2000" u="sng" dirty="0">
                <a:solidFill>
                  <a:srgbClr val="002664"/>
                </a:solidFill>
                <a:latin typeface="MetaNormalLF-Roman" panose="020B0502030000020004" pitchFamily="34" charset="0"/>
              </a:rPr>
              <a:t> </a:t>
            </a:r>
            <a:r>
              <a:rPr lang="de-DE" sz="2000" b="1" u="sng" dirty="0">
                <a:solidFill>
                  <a:srgbClr val="002664"/>
                </a:solidFill>
                <a:latin typeface="MetaNormalLF-Roman" panose="020B0502030000020004" pitchFamily="34" charset="0"/>
              </a:rPr>
              <a:t>NUR</a:t>
            </a:r>
            <a:r>
              <a:rPr lang="de-DE" sz="2000" u="sng" dirty="0">
                <a:solidFill>
                  <a:srgbClr val="002664"/>
                </a:solidFill>
                <a:latin typeface="MetaNormalLF-Roman" panose="020B0502030000020004" pitchFamily="34" charset="0"/>
              </a:rPr>
              <a:t>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in den festen Anmeldephasen in PAUL angemeldet 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werden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de-DE" sz="2000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Prüfungsanmeldung </a:t>
            </a:r>
            <a:r>
              <a:rPr lang="de-DE" sz="2000" u="sng" dirty="0">
                <a:solidFill>
                  <a:srgbClr val="002664"/>
                </a:solidFill>
                <a:latin typeface="MetaNormalLF-Roman" panose="020B0502030000020004" pitchFamily="34" charset="0"/>
              </a:rPr>
              <a:t> </a:t>
            </a:r>
            <a:r>
              <a:rPr lang="de-DE" sz="2000" b="1" u="sng" dirty="0">
                <a:solidFill>
                  <a:srgbClr val="002664"/>
                </a:solidFill>
                <a:latin typeface="MetaNormalLF-Roman" panose="020B0502030000020004" pitchFamily="34" charset="0"/>
              </a:rPr>
              <a:t>NUR</a:t>
            </a:r>
            <a:r>
              <a:rPr lang="de-DE" sz="2000" u="sng" dirty="0">
                <a:solidFill>
                  <a:srgbClr val="002664"/>
                </a:solidFill>
                <a:latin typeface="MetaNormalLF-Roman" panose="020B0502030000020004" pitchFamily="34" charset="0"/>
              </a:rPr>
              <a:t> 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möglich, nach </a:t>
            </a: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erfolgreicher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Modul- </a:t>
            </a: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&amp;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Veranstaltungsanmeldung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de-DE" sz="2000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Anmeldephasen: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siehe PAUL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sym typeface="Wingdings" panose="05000000000000000000" pitchFamily="2" charset="2"/>
              </a:rPr>
              <a:t> </a:t>
            </a:r>
            <a:endParaRPr lang="de-DE" sz="2000" dirty="0" smtClean="0">
              <a:solidFill>
                <a:srgbClr val="002664"/>
              </a:solidFill>
              <a:latin typeface="MetaNormalLF-Roman" panose="020B0502030000020004" pitchFamily="34" charset="0"/>
              <a:sym typeface="Wingdings" panose="05000000000000000000" pitchFamily="2" charset="2"/>
            </a:endParaRPr>
          </a:p>
          <a:p>
            <a:pPr marL="857250" lvl="2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sym typeface="Wingdings" panose="05000000000000000000" pitchFamily="2" charset="2"/>
              </a:rPr>
              <a:t> 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  <a:sym typeface="Wingdings" panose="05000000000000000000" pitchFamily="2" charset="2"/>
              </a:rPr>
              <a:t>    1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sym typeface="Wingdings" panose="05000000000000000000" pitchFamily="2" charset="2"/>
              </a:rPr>
              <a:t>. Prüfungsanmeldungsphase </a:t>
            </a: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  <a:sym typeface="Wingdings" panose="05000000000000000000" pitchFamily="2" charset="2"/>
              </a:rPr>
              <a:t>(17.04.-17.05)</a:t>
            </a: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de-DE" sz="2000" b="1" dirty="0">
              <a:solidFill>
                <a:srgbClr val="002664"/>
              </a:solidFill>
              <a:latin typeface="MetaNormalLF-Roman" panose="020B0502030000020004" pitchFamily="34" charset="0"/>
              <a:sym typeface="Wingdings" panose="05000000000000000000" pitchFamily="2" charset="2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  <a:sym typeface="Wingdings" panose="05000000000000000000" pitchFamily="2" charset="2"/>
              </a:rPr>
              <a:t>ACHTUNG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  <a:sym typeface="Wingdings" panose="05000000000000000000" pitchFamily="2" charset="2"/>
              </a:rPr>
              <a:t> </a:t>
            </a:r>
            <a:r>
              <a:rPr lang="de-DE" sz="2000" b="1" dirty="0" err="1" smtClean="0">
                <a:solidFill>
                  <a:srgbClr val="002664"/>
                </a:solidFill>
                <a:latin typeface="MetaNormalLF-Roman" panose="020B0502030000020004" pitchFamily="34" charset="0"/>
                <a:sym typeface="Wingdings" panose="05000000000000000000" pitchFamily="2" charset="2"/>
              </a:rPr>
              <a:t>Wings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  <a:sym typeface="Wingdings" panose="05000000000000000000" pitchFamily="2" charset="2"/>
              </a:rPr>
              <a:t>: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  <a:sym typeface="Wingdings" panose="05000000000000000000" pitchFamily="2" charset="2"/>
              </a:rPr>
              <a:t>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bei allen </a:t>
            </a:r>
            <a:r>
              <a:rPr lang="de-DE" sz="2000" b="1" dirty="0" err="1">
                <a:solidFill>
                  <a:srgbClr val="002664"/>
                </a:solidFill>
                <a:latin typeface="MetaNormalLF-Roman" panose="020B0502030000020004" pitchFamily="34" charset="0"/>
              </a:rPr>
              <a:t>WiWi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-Veranstaltungen erfolgt mit der Modulanmeldung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automatisch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 auch eine 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Prüfungsanmeldung</a:t>
            </a:r>
          </a:p>
        </p:txBody>
      </p:sp>
    </p:spTree>
    <p:extLst>
      <p:ext uri="{BB962C8B-B14F-4D97-AF65-F5344CB8AC3E}">
        <p14:creationId xmlns:p14="http://schemas.microsoft.com/office/powerpoint/2010/main" val="396012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 smtClean="0">
                <a:latin typeface="MetaNormalLF-Roman" panose="020B0502030000020004" pitchFamily="34" charset="0"/>
                <a:ea typeface="+mn-ea"/>
                <a:cs typeface="+mn-cs"/>
              </a:rPr>
              <a:t>Prüfungen</a:t>
            </a:r>
            <a:endParaRPr lang="de-DE" b="1" dirty="0">
              <a:latin typeface="MetaNormalLF-Roman" panose="020B0502030000020004" pitchFamily="34" charset="0"/>
              <a:ea typeface="+mn-ea"/>
              <a:cs typeface="+mn-cs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150370" y="1417638"/>
            <a:ext cx="8418484" cy="51562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de-DE" sz="2400" b="1" dirty="0" smtClean="0">
                <a:solidFill>
                  <a:srgbClr val="002664"/>
                </a:solidFill>
                <a:latin typeface="MetaNormalLF-Roman" panose="020B0502030000020004" pitchFamily="34" charset="0"/>
                <a:cs typeface="+mn-cs"/>
              </a:rPr>
              <a:t>Abmeldung:</a:t>
            </a:r>
            <a:endParaRPr lang="de-DE" sz="20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Bis eine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Woche vor Prüfungstermin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in PAUL ohne Angabe von Gründen 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möglich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endParaRPr lang="de-DE" sz="2000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charset="2"/>
              <a:buChar char="Ø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Andernfalls: Ärztliches Attest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vom Tag der Prüfung, spätestens 5 Werktage nach Prüfungstermin einzureichen im 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Prüfungssekretariat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de-DE" sz="2000" dirty="0">
              <a:solidFill>
                <a:srgbClr val="002664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4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Prüfungen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7000" y="1447800"/>
            <a:ext cx="8801100" cy="5105400"/>
          </a:xfrm>
        </p:spPr>
        <p:txBody>
          <a:bodyPr/>
          <a:lstStyle/>
          <a:p>
            <a:pPr marL="268288" indent="-2682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DE" sz="2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Täuschungsversuche:</a:t>
            </a:r>
            <a:endParaRPr lang="de-DE" sz="24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Jeder Täuschungsversuch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führt automatisch zu einer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5,0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Bei Wiederholung kann dies zu weiteren Strafen, z.B. Exmatrikulation 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führen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000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268288" indent="-2682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DE" sz="2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Wiederholungsversuche:</a:t>
            </a:r>
            <a:endParaRPr lang="de-DE" sz="24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3 Versuche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pro Prüfung: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3. Versuch ist mündlich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bei zwei Professoren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bei </a:t>
            </a:r>
            <a:r>
              <a:rPr lang="de-DE" sz="2000" b="1" dirty="0" err="1">
                <a:solidFill>
                  <a:srgbClr val="002664"/>
                </a:solidFill>
                <a:latin typeface="MetaNormalLF-Roman" panose="020B0502030000020004" pitchFamily="34" charset="0"/>
              </a:rPr>
              <a:t>WiWi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- Veranstaltungen: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2 Versuche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 plus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1 Joker</a:t>
            </a:r>
          </a:p>
          <a:p>
            <a:pPr marL="1200150" lvl="2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Danach erfolgt Exmatrikulation + Sperrung für den Studiengang an deutschen Hochschulen und z.T. an FHs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5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7850" y="274638"/>
            <a:ext cx="9042400" cy="1143000"/>
          </a:xfrm>
        </p:spPr>
        <p:txBody>
          <a:bodyPr/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Zugangsvoraussetzungen 2. Studienabschnitt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de-DE" sz="2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5.-6. Semester: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Bestimmte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Anzahl an LP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oder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bestimmte Fächer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absolviert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Weitere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Infos im 4. Semester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oder in den Prüfungsordnungen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WICHTIG</a:t>
            </a:r>
            <a:r>
              <a:rPr lang="de-DE" sz="2000" dirty="0" smtClean="0">
                <a:solidFill>
                  <a:srgbClr val="FFAD21"/>
                </a:solidFill>
                <a:latin typeface="MetaNormalLF-Roman" panose="020B0502030000020004" pitchFamily="34" charset="0"/>
              </a:rPr>
              <a:t> </a:t>
            </a:r>
            <a:r>
              <a:rPr lang="de-DE" sz="2000" dirty="0">
                <a:solidFill>
                  <a:srgbClr val="212B52"/>
                </a:solidFill>
                <a:latin typeface="MetaNormalLF-Roman" panose="020B0502030000020004" pitchFamily="34" charset="0"/>
              </a:rPr>
              <a:t>für</a:t>
            </a:r>
            <a:r>
              <a:rPr lang="de-DE" sz="2000" dirty="0">
                <a:solidFill>
                  <a:srgbClr val="FFAD21"/>
                </a:solidFill>
                <a:latin typeface="MetaNormalLF-Roman" panose="020B0502030000020004" pitchFamily="34" charset="0"/>
              </a:rPr>
              <a:t> </a:t>
            </a:r>
            <a:r>
              <a:rPr lang="de-DE" sz="2000" dirty="0">
                <a:solidFill>
                  <a:schemeClr val="accent4"/>
                </a:solidFill>
                <a:latin typeface="MetaNormalLF-Roman" panose="020B0502030000020004" pitchFamily="34" charset="0"/>
              </a:rPr>
              <a:t>ET: </a:t>
            </a:r>
            <a:r>
              <a:rPr lang="de-DE" sz="2000" dirty="0">
                <a:latin typeface="MetaNormalLF-Roman" panose="020B0502030000020004" pitchFamily="34" charset="0"/>
              </a:rPr>
              <a:t>12-wöchiges </a:t>
            </a:r>
            <a:r>
              <a:rPr lang="de-DE" sz="2000" b="1" dirty="0">
                <a:latin typeface="MetaNormalLF-Roman" panose="020B0502030000020004" pitchFamily="34" charset="0"/>
              </a:rPr>
              <a:t>Praktikum</a:t>
            </a:r>
            <a:r>
              <a:rPr lang="de-DE" sz="2000" dirty="0">
                <a:latin typeface="MetaNormalLF-Roman" panose="020B0502030000020004" pitchFamily="34" charset="0"/>
              </a:rPr>
              <a:t> muss </a:t>
            </a:r>
            <a:r>
              <a:rPr lang="de-DE" sz="2000" b="1" dirty="0">
                <a:latin typeface="MetaNormalLF-Roman" panose="020B0502030000020004" pitchFamily="34" charset="0"/>
              </a:rPr>
              <a:t>abgeschlossen und eingereicht</a:t>
            </a:r>
            <a:r>
              <a:rPr lang="de-DE" sz="2000" dirty="0">
                <a:latin typeface="MetaNormalLF-Roman" panose="020B0502030000020004" pitchFamily="34" charset="0"/>
              </a:rPr>
              <a:t> sein</a:t>
            </a:r>
          </a:p>
          <a:p>
            <a:pPr marL="685800" lvl="1">
              <a:spcAft>
                <a:spcPts val="1200"/>
              </a:spcAft>
              <a:buFont typeface="Wingdings" charset="2"/>
              <a:buChar char="Ø"/>
            </a:pPr>
            <a:r>
              <a:rPr lang="de-DE" sz="2000" b="1" dirty="0">
                <a:latin typeface="MetaNormalLF-Roman" panose="020B0502030000020004" pitchFamily="34" charset="0"/>
              </a:rPr>
              <a:t>Ausbildungen</a:t>
            </a:r>
            <a:r>
              <a:rPr lang="de-DE" sz="2000" dirty="0">
                <a:latin typeface="MetaNormalLF-Roman" panose="020B0502030000020004" pitchFamily="34" charset="0"/>
              </a:rPr>
              <a:t> o.ä. werden ganz oder teilweise als Praktikum </a:t>
            </a:r>
            <a:r>
              <a:rPr lang="de-DE" sz="2000" dirty="0" smtClean="0">
                <a:latin typeface="MetaNormalLF-Roman" panose="020B0502030000020004" pitchFamily="34" charset="0"/>
              </a:rPr>
              <a:t>anerkannt</a:t>
            </a:r>
            <a:endParaRPr lang="de-DE" sz="2000" dirty="0"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17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2500" cy="114300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Bachelorarbeit und Übergang in den Master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Bachelorarbeit:</a:t>
            </a:r>
          </a:p>
          <a:p>
            <a:pPr marL="268288" indent="-2682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1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. Studienabschnitt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(plus ggf. das Industriepraktikum) muss abgeschlossen sein</a:t>
            </a:r>
          </a:p>
          <a:p>
            <a:pPr marL="268288" indent="-2682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Studienbegleitend</a:t>
            </a:r>
          </a:p>
          <a:p>
            <a:pPr marL="268288" indent="-2682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ET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 und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CE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: 	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	max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. 6 Monate</a:t>
            </a:r>
          </a:p>
          <a:p>
            <a:pPr marL="268288" lvl="1" indent="-268288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Wing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: 		max. 20 Wochen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de-DE" sz="2400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2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Übergang </a:t>
            </a:r>
            <a:r>
              <a:rPr lang="de-DE" sz="2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in den Master: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Vorziehen von Master-Veranstaltungen ist unter gewissen Bedingungen einmalig möglich</a:t>
            </a:r>
            <a:b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</a:b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Weitere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Infos im 4. Semester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oder in den 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Prüfungsordnungen</a:t>
            </a:r>
            <a:endParaRPr lang="de-DE" sz="2000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391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Modulkataloge und Modullisten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65774"/>
            <a:ext cx="8229600" cy="1231900"/>
          </a:xfrm>
        </p:spPr>
        <p:txBody>
          <a:bodyPr/>
          <a:lstStyle/>
          <a:p>
            <a:pPr>
              <a:spcAft>
                <a:spcPts val="1200"/>
              </a:spcAft>
              <a:buFont typeface="Wingdings" charset="2"/>
              <a:buChar char="ü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Die Modulkataloge und –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listen aller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Studiengänge 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findet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ihr auf unserer Homepage: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de-DE" sz="2000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    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http://ei.uni-paderborn.de/studium/formalitaeten/ordnungen/ </a:t>
            </a:r>
          </a:p>
          <a:p>
            <a:endParaRPr lang="de-DE" sz="2000" dirty="0">
              <a:solidFill>
                <a:srgbClr val="002664"/>
              </a:solidFill>
              <a:latin typeface="MetaNormalLF-Roman" panose="020B05020300000200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0050" y="2745810"/>
            <a:ext cx="5803900" cy="3861297"/>
          </a:xfrm>
          <a:prstGeom prst="rect">
            <a:avLst/>
          </a:prstGeom>
        </p:spPr>
      </p:pic>
      <p:cxnSp>
        <p:nvCxnSpPr>
          <p:cNvPr id="6" name="Gewinkelte Verbindung 5"/>
          <p:cNvCxnSpPr/>
          <p:nvPr/>
        </p:nvCxnSpPr>
        <p:spPr bwMode="auto">
          <a:xfrm>
            <a:off x="879894" y="2697674"/>
            <a:ext cx="790156" cy="597617"/>
          </a:xfrm>
          <a:prstGeom prst="bentConnector3">
            <a:avLst>
              <a:gd name="adj1" fmla="val -220"/>
            </a:avLst>
          </a:prstGeom>
          <a:solidFill>
            <a:schemeClr val="accent1"/>
          </a:solidFill>
          <a:ln w="9525" cap="flat" cmpd="sng" algn="ctr">
            <a:solidFill>
              <a:srgbClr val="202A52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8507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Die Studentischen Hilfskräfte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8122" y="3126086"/>
            <a:ext cx="1355345" cy="179573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6648" y="1541847"/>
            <a:ext cx="1353727" cy="1804815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19004" y="2000763"/>
            <a:ext cx="2545221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de-DE" sz="1600" b="1" dirty="0" err="1" smtClean="0">
                <a:solidFill>
                  <a:srgbClr val="002664"/>
                </a:solidFill>
                <a:latin typeface="MetaNormalLF-Roman" panose="020B0502030000020004" pitchFamily="34" charset="0"/>
              </a:rPr>
              <a:t>Seanthan</a:t>
            </a:r>
            <a:r>
              <a:rPr lang="de-DE" sz="16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</a:t>
            </a:r>
            <a:r>
              <a:rPr lang="de-DE" sz="1600" b="1" smtClean="0">
                <a:solidFill>
                  <a:srgbClr val="002664"/>
                </a:solidFill>
                <a:latin typeface="MetaNormalLF-Roman" panose="020B0502030000020004" pitchFamily="34" charset="0"/>
              </a:rPr>
              <a:t>Thuraisingam</a:t>
            </a:r>
            <a:endParaRPr lang="de-DE" sz="16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r>
              <a:rPr lang="de-DE" sz="1400" b="1" dirty="0" smtClean="0">
                <a:solidFill>
                  <a:srgbClr val="F8A820"/>
                </a:solidFill>
                <a:latin typeface="MetaNormalLF-Roman" panose="020B0502030000020004" pitchFamily="34" charset="0"/>
              </a:rPr>
              <a:t>studiert</a:t>
            </a:r>
          </a:p>
          <a:p>
            <a:r>
              <a:rPr lang="de-DE" sz="1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Bachelor </a:t>
            </a:r>
            <a:r>
              <a:rPr lang="de-DE" sz="1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Wirtschafts-</a:t>
            </a:r>
          </a:p>
          <a:p>
            <a:r>
              <a:rPr lang="de-DE" sz="1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Ingenieurwesen ET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57393" y="1929018"/>
            <a:ext cx="3325649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de-DE" sz="16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Justin </a:t>
            </a:r>
            <a:r>
              <a:rPr lang="de-DE" sz="1600" b="1" dirty="0" err="1" smtClean="0">
                <a:solidFill>
                  <a:srgbClr val="002664"/>
                </a:solidFill>
                <a:latin typeface="MetaNormalLF-Roman" panose="020B0502030000020004" pitchFamily="34" charset="0"/>
              </a:rPr>
              <a:t>Igwe</a:t>
            </a:r>
            <a:endParaRPr lang="de-DE" sz="16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r>
              <a:rPr lang="de-DE" sz="1400" b="1" dirty="0">
                <a:solidFill>
                  <a:srgbClr val="F8A820"/>
                </a:solidFill>
                <a:latin typeface="MetaNormalLF-Roman" panose="020B0502030000020004" pitchFamily="34" charset="0"/>
              </a:rPr>
              <a:t>studiert </a:t>
            </a:r>
          </a:p>
          <a:p>
            <a:r>
              <a:rPr lang="de-DE" sz="1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Master </a:t>
            </a:r>
            <a:r>
              <a:rPr lang="de-DE" sz="1400" b="1" dirty="0" err="1" smtClean="0">
                <a:solidFill>
                  <a:srgbClr val="002664"/>
                </a:solidFill>
                <a:latin typeface="MetaNormalLF-Roman" panose="020B0502030000020004" pitchFamily="34" charset="0"/>
              </a:rPr>
              <a:t>Electrical</a:t>
            </a:r>
            <a:r>
              <a:rPr lang="de-DE" sz="1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Systems</a:t>
            </a:r>
          </a:p>
          <a:p>
            <a:r>
              <a:rPr lang="de-DE" sz="1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Engineering</a:t>
            </a:r>
            <a:endParaRPr lang="de-DE" sz="14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164225" y="3639234"/>
            <a:ext cx="178606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de-DE" sz="16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Musa Murad</a:t>
            </a:r>
          </a:p>
          <a:p>
            <a:r>
              <a:rPr lang="de-DE" sz="1400" b="1" dirty="0">
                <a:solidFill>
                  <a:srgbClr val="F8A820"/>
                </a:solidFill>
                <a:latin typeface="MetaNormalLF-Roman" panose="020B0502030000020004" pitchFamily="34" charset="0"/>
              </a:rPr>
              <a:t>studiert </a:t>
            </a:r>
          </a:p>
          <a:p>
            <a:r>
              <a:rPr lang="de-DE" sz="1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Master Wirtschafts-</a:t>
            </a:r>
          </a:p>
          <a:p>
            <a:r>
              <a:rPr lang="de-DE" sz="1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Ingenieurwesen ET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593867" y="5231714"/>
            <a:ext cx="31511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de-DE" sz="16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Nicolai </a:t>
            </a:r>
            <a:r>
              <a:rPr lang="de-DE" sz="1600" b="1" dirty="0" err="1" smtClean="0">
                <a:solidFill>
                  <a:srgbClr val="002664"/>
                </a:solidFill>
                <a:latin typeface="MetaNormalLF-Roman" panose="020B0502030000020004" pitchFamily="34" charset="0"/>
              </a:rPr>
              <a:t>Tegtmeier</a:t>
            </a:r>
            <a:endParaRPr lang="de-DE" sz="16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r>
              <a:rPr lang="de-DE" sz="1400" b="1" dirty="0">
                <a:solidFill>
                  <a:srgbClr val="F8A820"/>
                </a:solidFill>
                <a:latin typeface="MetaNormalLF-Roman" panose="020B0502030000020004" pitchFamily="34" charset="0"/>
              </a:rPr>
              <a:t>studiert </a:t>
            </a:r>
          </a:p>
          <a:p>
            <a:r>
              <a:rPr lang="de-DE" sz="1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Bachelor </a:t>
            </a:r>
            <a:r>
              <a:rPr lang="de-DE" sz="1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Computer Engineering</a:t>
            </a:r>
            <a:endParaRPr lang="de-DE" sz="14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957393" y="5231713"/>
            <a:ext cx="23983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de-DE" sz="16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Fabian Weber</a:t>
            </a:r>
          </a:p>
          <a:p>
            <a:r>
              <a:rPr lang="de-DE" sz="1400" b="1" dirty="0">
                <a:solidFill>
                  <a:srgbClr val="F8A820"/>
                </a:solidFill>
                <a:latin typeface="MetaNormalLF-Roman" panose="020B0502030000020004" pitchFamily="34" charset="0"/>
              </a:rPr>
              <a:t>studiert</a:t>
            </a:r>
          </a:p>
          <a:p>
            <a:r>
              <a:rPr lang="de-DE" sz="1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Bachelor Elektrotechnik</a:t>
            </a:r>
          </a:p>
        </p:txBody>
      </p:sp>
      <p:pic>
        <p:nvPicPr>
          <p:cNvPr id="15" name="Grafik 14"/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400" y="4701600"/>
            <a:ext cx="1350000" cy="1796400"/>
          </a:xfrm>
          <a:prstGeom prst="rect">
            <a:avLst/>
          </a:prstGeom>
        </p:spPr>
      </p:pic>
      <p:pic>
        <p:nvPicPr>
          <p:cNvPr id="3" name="Grafik 2"/>
          <p:cNvPicPr preferRelativeResize="0"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00" y="1551600"/>
            <a:ext cx="1346400" cy="1796400"/>
          </a:xfrm>
          <a:prstGeom prst="rect">
            <a:avLst/>
          </a:prstGeom>
        </p:spPr>
      </p:pic>
      <p:pic>
        <p:nvPicPr>
          <p:cNvPr id="5" name="Grafik 4"/>
          <p:cNvPicPr preferRelativeResize="0"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47" y="4624118"/>
            <a:ext cx="1197600" cy="17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49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Kontaktdaten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41900" cy="49276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de-DE" sz="2400" dirty="0">
                <a:solidFill>
                  <a:srgbClr val="002664"/>
                </a:solidFill>
                <a:latin typeface="MetaNormalLF-Roman" panose="020B0502030000020004" pitchFamily="34" charset="0"/>
              </a:rPr>
              <a:t>Studienberatung </a:t>
            </a:r>
            <a:r>
              <a:rPr lang="de-DE" sz="24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Elektrotechnik</a:t>
            </a:r>
            <a:endParaRPr lang="de-DE" sz="2000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Büro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: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P 1.3.12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E-Mail: </a:t>
            </a:r>
            <a:r>
              <a:rPr lang="de-DE" sz="2000" b="1" dirty="0">
                <a:solidFill>
                  <a:srgbClr val="FF9933"/>
                </a:solidFill>
                <a:latin typeface="MetaNormalLF-Roman" panose="020B0502030000020004" pitchFamily="34" charset="0"/>
              </a:rPr>
              <a:t>studienberatung@ei.upb.de</a:t>
            </a:r>
            <a:endParaRPr lang="de-DE" sz="20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Tel.: </a:t>
            </a: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05251-60-3202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Fax.: 05251-60-3873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Für die </a:t>
            </a: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Sprechstunden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</a:t>
            </a: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der Studienberatung 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ET einfach den </a:t>
            </a: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QR-Code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scannen oder auf unserer </a:t>
            </a:r>
            <a:r>
              <a:rPr lang="de-DE" sz="20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Homepage</a:t>
            </a:r>
            <a:r>
              <a:rPr lang="de-DE" sz="2000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nachsehen.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Homepage der Studienberatung ET: </a:t>
            </a:r>
            <a:r>
              <a:rPr lang="de-DE" sz="2800" dirty="0">
                <a:solidFill>
                  <a:srgbClr val="FF9933"/>
                </a:solidFill>
                <a:latin typeface="MetaNormalLF-Roman" panose="020B0502030000020004" pitchFamily="34" charset="0"/>
              </a:rPr>
              <a:t>www.studi.et.upb.de</a:t>
            </a:r>
          </a:p>
          <a:p>
            <a:pPr>
              <a:spcAft>
                <a:spcPts val="600"/>
              </a:spcAft>
              <a:buFont typeface="Wingdings" charset="2"/>
              <a:buChar char="ü"/>
            </a:pPr>
            <a:endParaRPr lang="de-DE" sz="2000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9100" y="2101394"/>
            <a:ext cx="3378200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1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2429" y="4064854"/>
            <a:ext cx="2723563" cy="2460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34935"/>
            <a:ext cx="8229600" cy="4927600"/>
          </a:xfrm>
        </p:spPr>
        <p:txBody>
          <a:bodyPr/>
          <a:lstStyle/>
          <a:p>
            <a:pPr marL="268288" indent="-268288" algn="ctr">
              <a:spcAft>
                <a:spcPts val="1200"/>
              </a:spcAft>
            </a:pPr>
            <a:endParaRPr lang="de-DE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de-DE" sz="36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Vielen</a:t>
            </a:r>
            <a:r>
              <a:rPr lang="de-DE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 </a:t>
            </a:r>
            <a:r>
              <a:rPr lang="de-DE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Dank für eure Aufmerksamkeit!</a:t>
            </a:r>
          </a:p>
          <a:p>
            <a:pPr marL="268288" indent="-268288" algn="ctr">
              <a:spcAft>
                <a:spcPts val="1200"/>
              </a:spcAft>
            </a:pPr>
            <a:endParaRPr lang="de-DE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0" indent="0" algn="ctr">
              <a:spcAft>
                <a:spcPts val="1200"/>
              </a:spcAft>
              <a:buNone/>
            </a:pPr>
            <a:r>
              <a:rPr lang="de-DE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Habt ihr noch Fragen?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6135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Wir helfen euch weiter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3200" y="1583575"/>
            <a:ext cx="8483600" cy="4927600"/>
          </a:xfrm>
        </p:spPr>
        <p:txBody>
          <a:bodyPr/>
          <a:lstStyle/>
          <a:p>
            <a:pPr marL="285750" lvl="1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Beratung in unseren Sprechzeiten und nach Terminabsprache</a:t>
            </a:r>
          </a:p>
          <a:p>
            <a:pPr marL="8001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Probleme im Studium</a:t>
            </a:r>
          </a:p>
          <a:p>
            <a:pPr marL="8001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Fragen zum Studienverlauf</a:t>
            </a:r>
          </a:p>
          <a:p>
            <a:pPr marL="8001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Formalitäten / Prüfungsordnungen</a:t>
            </a:r>
          </a:p>
          <a:p>
            <a:pPr marL="8001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Informationsveranstaltungen im Studienverlauf</a:t>
            </a:r>
          </a:p>
          <a:p>
            <a:pPr marL="285750" lvl="1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Vermittlung </a:t>
            </a:r>
          </a:p>
          <a:p>
            <a:pPr marL="8001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zwischen Studierenden, Dozenten und Verwaltung</a:t>
            </a:r>
          </a:p>
          <a:p>
            <a:pPr marL="285750" lvl="1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0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Repräsentation</a:t>
            </a:r>
          </a:p>
          <a:p>
            <a:pPr marL="8001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rgbClr val="002664"/>
                </a:solidFill>
                <a:latin typeface="MetaNormalLF-Roman" panose="020B0502030000020004" pitchFamily="34" charset="0"/>
              </a:rPr>
              <a:t>Akquise von neuen Studierenden</a:t>
            </a:r>
          </a:p>
        </p:txBody>
      </p:sp>
    </p:spTree>
    <p:extLst>
      <p:ext uri="{BB962C8B-B14F-4D97-AF65-F5344CB8AC3E}">
        <p14:creationId xmlns:p14="http://schemas.microsoft.com/office/powerpoint/2010/main" val="871191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457200" y="2324100"/>
            <a:ext cx="8229600" cy="622300"/>
          </a:xfrm>
          <a:prstGeom prst="rect">
            <a:avLst/>
          </a:prstGeom>
          <a:solidFill>
            <a:srgbClr val="CECF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Agenda des Vortrags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Vorstellung der Studienberatung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Universität Paderborn</a:t>
            </a:r>
          </a:p>
          <a:p>
            <a:pPr marL="725488" lvl="1" indent="-268288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8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Der Campus – Alle Kräfte gebündelt</a:t>
            </a:r>
          </a:p>
          <a:p>
            <a:pPr marL="725488" lvl="1" indent="-268288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8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Freizeit und Studentische Initiativen – Studium heißt nicht nur Lernen</a:t>
            </a:r>
            <a:endParaRPr lang="de-DE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Aufbau des </a:t>
            </a:r>
            <a:r>
              <a:rPr lang="de-DE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Studium</a:t>
            </a:r>
            <a:r>
              <a:rPr lang="de-DE" b="1" dirty="0" smtClean="0">
                <a:solidFill>
                  <a:srgbClr val="212B52"/>
                </a:solidFill>
                <a:latin typeface="MetaNormalLF-Roman" panose="020B0502030000020004" pitchFamily="34" charset="0"/>
              </a:rPr>
              <a:t>s</a:t>
            </a:r>
            <a:endParaRPr lang="de-DE" b="1" dirty="0">
              <a:solidFill>
                <a:srgbClr val="212B52"/>
              </a:solidFill>
              <a:latin typeface="MetaNormalLF-Roman" panose="020B0502030000020004" pitchFamily="34" charset="0"/>
            </a:endParaRPr>
          </a:p>
          <a:p>
            <a:pPr marL="725488" lvl="1" indent="-268288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8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Das Institut der Elektrotechnik – Persönlich und kompetent</a:t>
            </a:r>
          </a:p>
          <a:p>
            <a:pPr marL="725488" lvl="1" indent="-268288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8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Studienablauf</a:t>
            </a:r>
          </a:p>
          <a:p>
            <a:pPr marL="725488" lvl="1" indent="-268288">
              <a:spcAft>
                <a:spcPts val="1200"/>
              </a:spcAft>
              <a:buFont typeface="Arial" pitchFamily="34" charset="0"/>
              <a:buChar char="•"/>
            </a:pPr>
            <a:r>
              <a:rPr lang="de-DE" sz="18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Formalitäten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687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b="1" dirty="0">
                <a:latin typeface="MetaNormalLF-Roman" panose="020B0502030000020004" pitchFamily="34" charset="0"/>
                <a:ea typeface="+mn-ea"/>
                <a:cs typeface="+mn-cs"/>
              </a:rPr>
              <a:t>Uni Paderborn - Eine Campus Universität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191192" y="2921750"/>
            <a:ext cx="8229600" cy="3622675"/>
          </a:xfrm>
        </p:spPr>
        <p:txBody>
          <a:bodyPr/>
          <a:lstStyle/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endParaRPr lang="de-DE" sz="2400" b="1" dirty="0" smtClean="0">
              <a:solidFill>
                <a:srgbClr val="002664"/>
              </a:solidFill>
              <a:latin typeface="MetaNormalLF-Roman" panose="020B0502030000020004" pitchFamily="34" charset="0"/>
            </a:endParaRP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800" dirty="0">
                <a:solidFill>
                  <a:srgbClr val="002664"/>
                </a:solidFill>
                <a:latin typeface="MetaNormalLF-Roman" panose="020B0502030000020004" pitchFamily="34" charset="0"/>
              </a:rPr>
              <a:t> </a:t>
            </a:r>
            <a:r>
              <a:rPr lang="de-DE" sz="2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Kurze </a:t>
            </a:r>
            <a:r>
              <a:rPr lang="de-DE" sz="2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Wege auf dem Campus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 Alle Gebäude schnell erreichbar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 Längere Erholungspausen zwischen Vorlesungen</a:t>
            </a:r>
          </a:p>
          <a:p>
            <a:pPr marL="268288" indent="-268288">
              <a:spcAft>
                <a:spcPts val="1200"/>
              </a:spcAft>
              <a:buFont typeface="Wingdings" pitchFamily="2" charset="2"/>
              <a:buChar char="ü"/>
            </a:pPr>
            <a:r>
              <a:rPr lang="de-DE" sz="2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 </a:t>
            </a:r>
            <a:r>
              <a:rPr lang="de-DE" sz="2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20.308 </a:t>
            </a:r>
            <a:r>
              <a:rPr lang="de-DE" sz="2400" b="1" dirty="0">
                <a:solidFill>
                  <a:srgbClr val="002664"/>
                </a:solidFill>
                <a:latin typeface="MetaNormalLF-Roman" panose="020B0502030000020004" pitchFamily="34" charset="0"/>
              </a:rPr>
              <a:t>Studierende (</a:t>
            </a:r>
            <a:r>
              <a:rPr lang="de-DE" sz="2400" b="1" dirty="0" smtClean="0">
                <a:solidFill>
                  <a:srgbClr val="002664"/>
                </a:solidFill>
                <a:latin typeface="MetaNormalLF-Roman" panose="020B0502030000020004" pitchFamily="34" charset="0"/>
              </a:rPr>
              <a:t>WS16/17)</a:t>
            </a:r>
            <a:endParaRPr lang="de-DE" sz="2400" b="1" dirty="0">
              <a:solidFill>
                <a:srgbClr val="002664"/>
              </a:solidFill>
              <a:latin typeface="MetaNormalLF-Roman" panose="020B050203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7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2516</Words>
  <Application>Microsoft Office PowerPoint</Application>
  <PresentationFormat>Bildschirmpräsentation (4:3)</PresentationFormat>
  <Paragraphs>703</Paragraphs>
  <Slides>61</Slides>
  <Notes>43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61</vt:i4>
      </vt:variant>
    </vt:vector>
  </HeadingPairs>
  <TitlesOfParts>
    <vt:vector size="71" baseType="lpstr">
      <vt:lpstr>ＭＳ Ｐゴシック</vt:lpstr>
      <vt:lpstr>Arial</vt:lpstr>
      <vt:lpstr>Arial Narrow</vt:lpstr>
      <vt:lpstr>Calibri</vt:lpstr>
      <vt:lpstr>MetaNormalLF-Roman</vt:lpstr>
      <vt:lpstr>MetaNormal-Roman</vt:lpstr>
      <vt:lpstr>Symbol</vt:lpstr>
      <vt:lpstr>Times</vt:lpstr>
      <vt:lpstr>Wingdings</vt:lpstr>
      <vt:lpstr>Leere Präsentation</vt:lpstr>
      <vt:lpstr> </vt:lpstr>
      <vt:lpstr>PowerPoint-Präsentation</vt:lpstr>
      <vt:lpstr> Agenda des Vortrags</vt:lpstr>
      <vt:lpstr> Die Studienberatung Elektrotechnik</vt:lpstr>
      <vt:lpstr> Die Fachstudienberater</vt:lpstr>
      <vt:lpstr> Die Studentischen Hilfskräfte </vt:lpstr>
      <vt:lpstr> Wir helfen euch weiter</vt:lpstr>
      <vt:lpstr> Agenda des Vortrags</vt:lpstr>
      <vt:lpstr> Uni Paderborn - Eine Campus Universität</vt:lpstr>
      <vt:lpstr> Indoor-Navigation UniPIN</vt:lpstr>
      <vt:lpstr> Indoor-Navigation UniPIN</vt:lpstr>
      <vt:lpstr> Gastronomie</vt:lpstr>
      <vt:lpstr> Studentenwohnheime </vt:lpstr>
      <vt:lpstr> Uni-Sport</vt:lpstr>
      <vt:lpstr> Organisation</vt:lpstr>
      <vt:lpstr> IT-Infrastruktur</vt:lpstr>
      <vt:lpstr> Hilfe und Unterstützung</vt:lpstr>
      <vt:lpstr> Fachschaft, Hochschulgruppe und Ausschuss </vt:lpstr>
      <vt:lpstr> Agenda des Vortrags</vt:lpstr>
      <vt:lpstr> Institut für Elektrotechnik und Informationstechnik</vt:lpstr>
      <vt:lpstr> BA Elektrotechnik – Veranstaltung 2. Semester</vt:lpstr>
      <vt:lpstr> BA Wing ET – Veranstaltung 1. Semester</vt:lpstr>
      <vt:lpstr> BA CE – Veranstaltung 2. Semester</vt:lpstr>
      <vt:lpstr> Fachgebiete des Instituts für Elektrotechnik</vt:lpstr>
      <vt:lpstr> Lernzentrum Elektrotechnik</vt:lpstr>
      <vt:lpstr> Studienverlauf</vt:lpstr>
      <vt:lpstr> Typischer Semesterverlauf</vt:lpstr>
      <vt:lpstr> Studiengänge der Elektrotechnik</vt:lpstr>
      <vt:lpstr> Bsp. Studienverlaufsplan Bachelor</vt:lpstr>
      <vt:lpstr> Bsp. Studienverlaufsplan Master </vt:lpstr>
      <vt:lpstr> Elektrotechnik</vt:lpstr>
      <vt:lpstr> Elektrotechnik</vt:lpstr>
      <vt:lpstr> Elektrotechnik</vt:lpstr>
      <vt:lpstr> Elektrotechnik</vt:lpstr>
      <vt:lpstr> Wirtschaftsingenieurwesen ET</vt:lpstr>
      <vt:lpstr> Wirtschaftsingenieurwesen ET</vt:lpstr>
      <vt:lpstr> Wirtschaftsingenieurwesen ET</vt:lpstr>
      <vt:lpstr> Wirtschaftsingenieurwesen ET</vt:lpstr>
      <vt:lpstr> Computer Engineering</vt:lpstr>
      <vt:lpstr> Computer Engineering</vt:lpstr>
      <vt:lpstr> Computer Engineering</vt:lpstr>
      <vt:lpstr>Computer Engineering</vt:lpstr>
      <vt:lpstr> Computer Engineering</vt:lpstr>
      <vt:lpstr> Lehramt mit Elektrotechnik</vt:lpstr>
      <vt:lpstr> Lehramt an Berufskollegs Elektrotechnik</vt:lpstr>
      <vt:lpstr> Bachelor / Master of Education – Fach ET</vt:lpstr>
      <vt:lpstr> Elektrotechnik mit EW-Anteilen</vt:lpstr>
      <vt:lpstr> Elektrotechnik mit EW-Anteilen</vt:lpstr>
      <vt:lpstr> Elektrotechnik mit EW-Anteilen</vt:lpstr>
      <vt:lpstr> Master Lehramt BK „affin“</vt:lpstr>
      <vt:lpstr> Master of Education</vt:lpstr>
      <vt:lpstr> Fördermöglichkeiten im Studium</vt:lpstr>
      <vt:lpstr> Auslandssemester</vt:lpstr>
      <vt:lpstr> Prüfungen</vt:lpstr>
      <vt:lpstr> Prüfungen</vt:lpstr>
      <vt:lpstr> Prüfungen</vt:lpstr>
      <vt:lpstr> Zugangsvoraussetzungen 2. Studienabschnitt</vt:lpstr>
      <vt:lpstr> Bachelorarbeit und Übergang in den Master</vt:lpstr>
      <vt:lpstr> Modulkataloge und Modullisten</vt:lpstr>
      <vt:lpstr> Kontaktdaten</vt:lpstr>
      <vt:lpstr>PowerPoint-Präsentation</vt:lpstr>
    </vt:vector>
  </TitlesOfParts>
  <Manager/>
  <Company>Claus Bruns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Claus Bruns</dc:creator>
  <cp:keywords/>
  <dc:description/>
  <cp:lastModifiedBy>Seanthan Thuraisingam</cp:lastModifiedBy>
  <cp:revision>424</cp:revision>
  <dcterms:created xsi:type="dcterms:W3CDTF">2007-07-03T14:21:02Z</dcterms:created>
  <dcterms:modified xsi:type="dcterms:W3CDTF">2017-05-22T07:09:15Z</dcterms:modified>
  <cp:category/>
</cp:coreProperties>
</file>